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0" r:id="rId7"/>
    <p:sldId id="267" r:id="rId8"/>
    <p:sldId id="268" r:id="rId9"/>
    <p:sldId id="262" r:id="rId10"/>
    <p:sldId id="271" r:id="rId11"/>
    <p:sldId id="269" r:id="rId12"/>
    <p:sldId id="274" r:id="rId13"/>
    <p:sldId id="273" r:id="rId14"/>
    <p:sldId id="272" r:id="rId15"/>
    <p:sldId id="277" r:id="rId16"/>
    <p:sldId id="276" r:id="rId17"/>
    <p:sldId id="275" r:id="rId18"/>
    <p:sldId id="278" r:id="rId19"/>
    <p:sldId id="279" r:id="rId20"/>
    <p:sldId id="288" r:id="rId21"/>
    <p:sldId id="287" r:id="rId22"/>
    <p:sldId id="331" r:id="rId23"/>
    <p:sldId id="286" r:id="rId24"/>
    <p:sldId id="290" r:id="rId25"/>
    <p:sldId id="291" r:id="rId26"/>
    <p:sldId id="261" r:id="rId27"/>
    <p:sldId id="295" r:id="rId28"/>
    <p:sldId id="294" r:id="rId29"/>
    <p:sldId id="293" r:id="rId30"/>
    <p:sldId id="332" r:id="rId31"/>
    <p:sldId id="292" r:id="rId32"/>
    <p:sldId id="297" r:id="rId33"/>
    <p:sldId id="298" r:id="rId34"/>
    <p:sldId id="305" r:id="rId35"/>
    <p:sldId id="304" r:id="rId36"/>
    <p:sldId id="303" r:id="rId37"/>
    <p:sldId id="307" r:id="rId38"/>
    <p:sldId id="306" r:id="rId39"/>
    <p:sldId id="308" r:id="rId40"/>
    <p:sldId id="300" r:id="rId41"/>
    <p:sldId id="299" r:id="rId42"/>
    <p:sldId id="310" r:id="rId43"/>
    <p:sldId id="263" r:id="rId44"/>
    <p:sldId id="309" r:id="rId45"/>
    <p:sldId id="289" r:id="rId46"/>
    <p:sldId id="264" r:id="rId47"/>
    <p:sldId id="265" r:id="rId48"/>
    <p:sldId id="280" r:id="rId49"/>
    <p:sldId id="281" r:id="rId50"/>
    <p:sldId id="282" r:id="rId51"/>
    <p:sldId id="283" r:id="rId52"/>
    <p:sldId id="311" r:id="rId53"/>
    <p:sldId id="312" r:id="rId54"/>
    <p:sldId id="284" r:id="rId55"/>
    <p:sldId id="285" r:id="rId56"/>
    <p:sldId id="314" r:id="rId57"/>
    <p:sldId id="313" r:id="rId58"/>
    <p:sldId id="315" r:id="rId59"/>
    <p:sldId id="316" r:id="rId60"/>
    <p:sldId id="317" r:id="rId61"/>
    <p:sldId id="318" r:id="rId62"/>
    <p:sldId id="320" r:id="rId63"/>
    <p:sldId id="319" r:id="rId64"/>
    <p:sldId id="321" r:id="rId65"/>
    <p:sldId id="322" r:id="rId66"/>
    <p:sldId id="323" r:id="rId67"/>
    <p:sldId id="324" r:id="rId68"/>
    <p:sldId id="327" r:id="rId69"/>
    <p:sldId id="325" r:id="rId70"/>
    <p:sldId id="329" r:id="rId71"/>
    <p:sldId id="330" r:id="rId72"/>
    <p:sldId id="326" r:id="rId73"/>
    <p:sldId id="328" r:id="rId7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Medicinal plants containing </a:t>
            </a:r>
            <a:r>
              <a:rPr lang="en-US" dirty="0" err="1" smtClean="0"/>
              <a:t>tannnins</a:t>
            </a:r>
            <a:r>
              <a:rPr lang="en-US" dirty="0" smtClean="0"/>
              <a:t> </a:t>
            </a:r>
            <a:endParaRPr lang="ru-RU" dirty="0"/>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340768"/>
            <a:ext cx="5832648" cy="3416320"/>
          </a:xfrm>
          <a:prstGeom prst="rect">
            <a:avLst/>
          </a:prstGeom>
        </p:spPr>
        <p:txBody>
          <a:bodyPr wrap="square">
            <a:spAutoFit/>
          </a:bodyPr>
          <a:lstStyle/>
          <a:p>
            <a:r>
              <a:rPr lang="en-US" sz="2400" b="1" dirty="0" smtClean="0"/>
              <a:t>Constituents:  </a:t>
            </a:r>
          </a:p>
          <a:p>
            <a:r>
              <a:rPr lang="en-US" sz="2400" dirty="0" err="1" smtClean="0"/>
              <a:t>Xanthine</a:t>
            </a:r>
            <a:r>
              <a:rPr lang="en-US" sz="2400" dirty="0" smtClean="0"/>
              <a:t> alkaloids (caffeine, </a:t>
            </a:r>
            <a:r>
              <a:rPr lang="en-US" sz="2400" dirty="0" err="1" smtClean="0"/>
              <a:t>theobromine</a:t>
            </a:r>
            <a:r>
              <a:rPr lang="en-US" sz="2400" dirty="0" smtClean="0"/>
              <a:t>, </a:t>
            </a:r>
            <a:r>
              <a:rPr lang="en-US" sz="2400" dirty="0" err="1" smtClean="0"/>
              <a:t>theophylline</a:t>
            </a:r>
            <a:r>
              <a:rPr lang="en-US" sz="2400" dirty="0" smtClean="0"/>
              <a:t>), </a:t>
            </a:r>
            <a:r>
              <a:rPr lang="en-US" sz="2400" dirty="0" err="1" smtClean="0"/>
              <a:t>polyphenols</a:t>
            </a:r>
            <a:r>
              <a:rPr lang="en-US" sz="2400" dirty="0" smtClean="0"/>
              <a:t> (</a:t>
            </a:r>
            <a:r>
              <a:rPr lang="en-US" sz="2400" dirty="0" err="1" smtClean="0"/>
              <a:t>catechins</a:t>
            </a:r>
            <a:r>
              <a:rPr lang="en-US" sz="2400" dirty="0" smtClean="0"/>
              <a:t>, EGCG), </a:t>
            </a:r>
            <a:r>
              <a:rPr lang="en-US" sz="2400" dirty="0" err="1" smtClean="0"/>
              <a:t>Flavonoids</a:t>
            </a:r>
            <a:r>
              <a:rPr lang="en-US" sz="2400" dirty="0" smtClean="0"/>
              <a:t>, tannins, nutrients, oxalate</a:t>
            </a:r>
          </a:p>
          <a:p>
            <a:endParaRPr lang="en-US" sz="2400" dirty="0" smtClean="0"/>
          </a:p>
          <a:p>
            <a:r>
              <a:rPr lang="en-US" sz="2400" b="1" dirty="0" smtClean="0"/>
              <a:t>Actions: </a:t>
            </a:r>
          </a:p>
          <a:p>
            <a:r>
              <a:rPr lang="en-US" sz="2400" dirty="0" smtClean="0"/>
              <a:t>Nervous system stimulant, antioxidant, diuretic, astringent, anti-bacterial, </a:t>
            </a:r>
            <a:r>
              <a:rPr lang="en-US" sz="2400" dirty="0" err="1" smtClean="0"/>
              <a:t>cardiotonic</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474345"/>
            <a:ext cx="6480720" cy="3785652"/>
          </a:xfrm>
          <a:prstGeom prst="rect">
            <a:avLst/>
          </a:prstGeom>
        </p:spPr>
        <p:txBody>
          <a:bodyPr wrap="square">
            <a:spAutoFit/>
          </a:bodyPr>
          <a:lstStyle/>
          <a:p>
            <a:r>
              <a:rPr lang="en-US" sz="2400" dirty="0" smtClean="0"/>
              <a:t>Although tea is generally considered a rich source of tannins, multiple variables can affect the amount that ends up in your teacup.</a:t>
            </a:r>
          </a:p>
          <a:p>
            <a:r>
              <a:rPr lang="en-US" sz="2400" dirty="0" smtClean="0"/>
              <a:t>The four main types of tea are white, black, green, and oolong, all of which are made from the leaves of a plant called </a:t>
            </a:r>
            <a:r>
              <a:rPr lang="en-US" sz="2400" i="1" dirty="0" smtClean="0"/>
              <a:t>Camellia </a:t>
            </a:r>
            <a:r>
              <a:rPr lang="en-US" sz="2400" i="1" dirty="0" err="1" smtClean="0"/>
              <a:t>sinensis</a:t>
            </a:r>
            <a:r>
              <a:rPr lang="en-US" sz="2400" dirty="0" smtClean="0"/>
              <a:t>. </a:t>
            </a:r>
          </a:p>
          <a:p>
            <a:r>
              <a:rPr lang="en-US" sz="2400" dirty="0" smtClean="0"/>
              <a:t>Each type of tea contains tannins, but the concentration is strongly affected by the way it’s produced and how long it’s steeped when you prepare it.</a:t>
            </a:r>
          </a:p>
        </p:txBody>
      </p:sp>
      <p:pic>
        <p:nvPicPr>
          <p:cNvPr id="27650" name="Picture 2" descr="https://gopaldharaindia.com/wp-content/uploads/2017/01/FB-Add-80-1024x390.png"/>
          <p:cNvPicPr>
            <a:picLocks noChangeAspect="1" noChangeArrowheads="1"/>
          </p:cNvPicPr>
          <p:nvPr/>
        </p:nvPicPr>
        <p:blipFill>
          <a:blip r:embed="rId2" cstate="print"/>
          <a:srcRect l="1840" t="7692" r="4399" b="10893"/>
          <a:stretch>
            <a:fillRect/>
          </a:stretch>
        </p:blipFill>
        <p:spPr bwMode="auto">
          <a:xfrm>
            <a:off x="827584" y="4221088"/>
            <a:ext cx="7620002" cy="2520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124744"/>
            <a:ext cx="6840760" cy="3416320"/>
          </a:xfrm>
          <a:prstGeom prst="rect">
            <a:avLst/>
          </a:prstGeom>
        </p:spPr>
        <p:txBody>
          <a:bodyPr wrap="square">
            <a:spAutoFit/>
          </a:bodyPr>
          <a:lstStyle/>
          <a:p>
            <a:r>
              <a:rPr lang="en-US" sz="2400" dirty="0" smtClean="0"/>
              <a:t>Some sources say black tea has the highest tannin concentration, while green tea is often credited with having the lowest.</a:t>
            </a:r>
          </a:p>
          <a:p>
            <a:r>
              <a:rPr lang="en-US" sz="2400" dirty="0" smtClean="0"/>
              <a:t>White and oolong teas usually fall somewhere in between, but the amount in each type can vary considerably depending on how they’re produced.</a:t>
            </a:r>
          </a:p>
          <a:p>
            <a:r>
              <a:rPr lang="en-US" sz="2400" dirty="0" smtClean="0"/>
              <a:t>Generally, lower-quality teas tend to have higher tannin levels, and the longer you steep your tea, the higher the concentration of tannins in your cup.</a:t>
            </a:r>
            <a:endParaRPr lang="ru-RU"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124744"/>
            <a:ext cx="6984776" cy="3785652"/>
          </a:xfrm>
          <a:prstGeom prst="rect">
            <a:avLst/>
          </a:prstGeom>
        </p:spPr>
        <p:txBody>
          <a:bodyPr wrap="square">
            <a:spAutoFit/>
          </a:bodyPr>
          <a:lstStyle/>
          <a:p>
            <a:r>
              <a:rPr lang="en-US" sz="2400" b="1" i="1" dirty="0" smtClean="0"/>
              <a:t>Potential health benefits</a:t>
            </a:r>
          </a:p>
          <a:p>
            <a:r>
              <a:rPr lang="en-US" sz="2400" dirty="0" smtClean="0"/>
              <a:t>There are many different types of tannins found in tea, and how they affect the human body is still not well understood.</a:t>
            </a:r>
          </a:p>
          <a:p>
            <a:r>
              <a:rPr lang="en-US" sz="2400" dirty="0" smtClean="0"/>
              <a:t>However, early research suggests that certain tea tannins possess characteristics similar to those of other </a:t>
            </a:r>
            <a:r>
              <a:rPr lang="en-US" sz="2400" dirty="0" err="1" smtClean="0"/>
              <a:t>polyphenols</a:t>
            </a:r>
            <a:r>
              <a:rPr lang="en-US" sz="2400" dirty="0" smtClean="0"/>
              <a:t>, helping prevent disease by providing antioxidant and antimicrobial benefits.</a:t>
            </a:r>
          </a:p>
          <a:p>
            <a:r>
              <a:rPr lang="en-US" sz="2400" dirty="0" smtClean="0"/>
              <a:t>One of the main tannins found in green tea is known as </a:t>
            </a:r>
            <a:r>
              <a:rPr lang="en-US" sz="2400" b="1" i="1" dirty="0" err="1" smtClean="0"/>
              <a:t>epigallocatechin</a:t>
            </a:r>
            <a:r>
              <a:rPr lang="en-US" sz="2400" b="1" i="1" dirty="0" smtClean="0"/>
              <a:t> </a:t>
            </a:r>
            <a:r>
              <a:rPr lang="en-US" sz="2400" b="1" i="1" dirty="0" err="1" smtClean="0"/>
              <a:t>gallate</a:t>
            </a:r>
            <a:r>
              <a:rPr lang="en-US" sz="2400" b="1" i="1" dirty="0" smtClean="0"/>
              <a:t> (EGCG).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196752"/>
            <a:ext cx="6696744" cy="3046988"/>
          </a:xfrm>
          <a:prstGeom prst="rect">
            <a:avLst/>
          </a:prstGeom>
        </p:spPr>
        <p:txBody>
          <a:bodyPr wrap="square">
            <a:spAutoFit/>
          </a:bodyPr>
          <a:lstStyle/>
          <a:p>
            <a:r>
              <a:rPr lang="en-US" sz="2400" b="1" i="1" dirty="0" smtClean="0"/>
              <a:t>EGCG</a:t>
            </a:r>
            <a:r>
              <a:rPr lang="en-US" sz="2400" dirty="0" smtClean="0"/>
              <a:t> belongs to a group of compounds known as </a:t>
            </a:r>
            <a:r>
              <a:rPr lang="en-US" sz="2400" dirty="0" err="1" smtClean="0"/>
              <a:t>catechins</a:t>
            </a:r>
            <a:r>
              <a:rPr lang="en-US" sz="2400" dirty="0" smtClean="0"/>
              <a:t>. It’s thought to be one of the reasons behind the many health benefits associated with green tea.</a:t>
            </a:r>
          </a:p>
          <a:p>
            <a:r>
              <a:rPr lang="en-US" sz="2400" dirty="0" smtClean="0"/>
              <a:t>Animal and test-tube studies suggest that EGCG may play a role in reducing inflammation and protecting against cellular damage and certain chronic illnesses, such as heart disease and cancer.</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052736"/>
            <a:ext cx="6552728" cy="4985980"/>
          </a:xfrm>
          <a:prstGeom prst="rect">
            <a:avLst/>
          </a:prstGeom>
        </p:spPr>
        <p:txBody>
          <a:bodyPr wrap="square">
            <a:spAutoFit/>
          </a:bodyPr>
          <a:lstStyle/>
          <a:p>
            <a:r>
              <a:rPr lang="en-US" sz="2400" b="1" i="1" dirty="0" err="1" smtClean="0"/>
              <a:t>Theaflavins</a:t>
            </a:r>
            <a:r>
              <a:rPr lang="en-US" sz="2400" b="1" i="1" dirty="0" smtClean="0"/>
              <a:t> and </a:t>
            </a:r>
            <a:r>
              <a:rPr lang="en-US" sz="2400" b="1" i="1" dirty="0" err="1" smtClean="0"/>
              <a:t>thearubigins</a:t>
            </a:r>
            <a:endParaRPr lang="en-US" sz="2400" b="1" i="1" dirty="0" smtClean="0"/>
          </a:p>
          <a:p>
            <a:r>
              <a:rPr lang="en-US" sz="2400" dirty="0" smtClean="0"/>
              <a:t>Tea also offers a plentiful supply of two groups of tannins called </a:t>
            </a:r>
            <a:r>
              <a:rPr lang="en-US" sz="2400" dirty="0" err="1" smtClean="0"/>
              <a:t>theaflavins</a:t>
            </a:r>
            <a:r>
              <a:rPr lang="en-US" sz="2400" dirty="0" smtClean="0"/>
              <a:t> and </a:t>
            </a:r>
            <a:r>
              <a:rPr lang="en-US" sz="2400" dirty="0" err="1" smtClean="0"/>
              <a:t>thearubigins</a:t>
            </a:r>
            <a:r>
              <a:rPr lang="en-US" sz="2400" dirty="0" smtClean="0"/>
              <a:t>. Black teas contain particularly high levels of these tannins, and they’re also credited with giving black teas their distinctive dark color.</a:t>
            </a:r>
          </a:p>
          <a:p>
            <a:r>
              <a:rPr lang="en-US" sz="2400" dirty="0" smtClean="0"/>
              <a:t>At this stage, very little is known about </a:t>
            </a:r>
            <a:r>
              <a:rPr lang="en-US" sz="2400" dirty="0" err="1" smtClean="0"/>
              <a:t>theaflavins</a:t>
            </a:r>
            <a:r>
              <a:rPr lang="en-US" sz="2400" dirty="0" smtClean="0"/>
              <a:t> and </a:t>
            </a:r>
            <a:r>
              <a:rPr lang="en-US" sz="2400" dirty="0" err="1" smtClean="0"/>
              <a:t>thearubigins</a:t>
            </a:r>
            <a:r>
              <a:rPr lang="en-US" sz="2400" dirty="0" smtClean="0"/>
              <a:t>. However, early research indicates that they function as potent antioxidants and may offer protection against cellular damage caused by free radicals</a:t>
            </a:r>
            <a:r>
              <a:rPr lang="en-US" dirty="0" smtClean="0"/>
              <a:t>.</a:t>
            </a:r>
          </a:p>
          <a:p>
            <a:endParaRPr lang="en-US" dirty="0" smtClean="0"/>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764704"/>
            <a:ext cx="6768752" cy="3877985"/>
          </a:xfrm>
          <a:prstGeom prst="rect">
            <a:avLst/>
          </a:prstGeom>
        </p:spPr>
        <p:txBody>
          <a:bodyPr wrap="square">
            <a:spAutoFit/>
          </a:bodyPr>
          <a:lstStyle/>
          <a:p>
            <a:endParaRPr lang="en-US" dirty="0" smtClean="0"/>
          </a:p>
          <a:p>
            <a:r>
              <a:rPr lang="en-US" sz="2400" b="1" i="1" dirty="0" err="1" smtClean="0"/>
              <a:t>Ellagitannin</a:t>
            </a:r>
            <a:endParaRPr lang="en-US" sz="2400" b="1" i="1" dirty="0" smtClean="0"/>
          </a:p>
          <a:p>
            <a:r>
              <a:rPr lang="en-US" sz="2400" dirty="0" smtClean="0"/>
              <a:t>Tea also contains high levels of a tannin called </a:t>
            </a:r>
            <a:r>
              <a:rPr lang="en-US" sz="2400" dirty="0" err="1" smtClean="0"/>
              <a:t>ellagitannin</a:t>
            </a:r>
            <a:r>
              <a:rPr lang="en-US" sz="2400" dirty="0" smtClean="0"/>
              <a:t>.</a:t>
            </a:r>
          </a:p>
          <a:p>
            <a:r>
              <a:rPr lang="en-US" sz="2400" dirty="0" smtClean="0"/>
              <a:t>Early-stage research suggests </a:t>
            </a:r>
            <a:r>
              <a:rPr lang="en-US" sz="2400" dirty="0" err="1" smtClean="0"/>
              <a:t>ellagitannin</a:t>
            </a:r>
            <a:r>
              <a:rPr lang="en-US" sz="2400" dirty="0" smtClean="0"/>
              <a:t> may promote the growth and activity of beneficial gut bacteria.</a:t>
            </a:r>
          </a:p>
          <a:p>
            <a:r>
              <a:rPr lang="en-US" sz="2400" dirty="0" err="1" smtClean="0"/>
              <a:t>Ellagitannin</a:t>
            </a:r>
            <a:r>
              <a:rPr lang="en-US" sz="2400" dirty="0" smtClean="0"/>
              <a:t> is also in the spotlight for its potential effect on cancer treatment and prevention.</a:t>
            </a:r>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196752"/>
            <a:ext cx="6768752" cy="4708981"/>
          </a:xfrm>
          <a:prstGeom prst="rect">
            <a:avLst/>
          </a:prstGeom>
        </p:spPr>
        <p:txBody>
          <a:bodyPr wrap="square">
            <a:spAutoFit/>
          </a:bodyPr>
          <a:lstStyle/>
          <a:p>
            <a:r>
              <a:rPr lang="en-US" sz="2400" dirty="0" smtClean="0"/>
              <a:t>Although tea tannins provide several health benefits, overconsumption could lead to negative side effects.</a:t>
            </a:r>
          </a:p>
          <a:p>
            <a:r>
              <a:rPr lang="en-US" sz="2400" dirty="0" smtClean="0"/>
              <a:t>Tannins are unique in their ability to easily bind with other compounds. This feature gives tea a pleasantly bitter, dry flavor, but it can also impair certain digestive processes.</a:t>
            </a:r>
          </a:p>
          <a:p>
            <a:endParaRPr lang="en-US" sz="1200" dirty="0" smtClean="0"/>
          </a:p>
          <a:p>
            <a:r>
              <a:rPr lang="en-US" sz="2400" b="1" i="1" dirty="0" smtClean="0"/>
              <a:t>Reduced iron absorption</a:t>
            </a:r>
          </a:p>
          <a:p>
            <a:r>
              <a:rPr lang="en-US" sz="2400" dirty="0" smtClean="0"/>
              <a:t>One of the biggest concerns with tannins is their potential ability to hinder iron absorption.</a:t>
            </a:r>
          </a:p>
          <a:p>
            <a:r>
              <a:rPr lang="en-US" sz="2400" dirty="0" smtClean="0"/>
              <a:t>In the digestive tract, tannins can easily bind with iron present in plant-based foods, rendering it unavailable for absorption.</a:t>
            </a:r>
            <a:endParaRPr lang="ru-RU" sz="2400" dirty="0"/>
          </a:p>
        </p:txBody>
      </p:sp>
      <p:sp>
        <p:nvSpPr>
          <p:cNvPr id="3" name="Прямоугольник 2"/>
          <p:cNvSpPr/>
          <p:nvPr/>
        </p:nvSpPr>
        <p:spPr>
          <a:xfrm>
            <a:off x="2555776" y="332656"/>
            <a:ext cx="4248472" cy="646331"/>
          </a:xfrm>
          <a:prstGeom prst="rect">
            <a:avLst/>
          </a:prstGeom>
        </p:spPr>
        <p:txBody>
          <a:bodyPr wrap="square">
            <a:spAutoFit/>
          </a:bodyPr>
          <a:lstStyle/>
          <a:p>
            <a:pPr lvl="0"/>
            <a:r>
              <a:rPr lang="en-US" sz="3600" b="1" i="1" dirty="0" smtClean="0">
                <a:solidFill>
                  <a:prstClr val="black"/>
                </a:solidFill>
              </a:rPr>
              <a:t>Potential downsides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620688"/>
            <a:ext cx="6912768" cy="2677656"/>
          </a:xfrm>
          <a:prstGeom prst="rect">
            <a:avLst/>
          </a:prstGeom>
        </p:spPr>
        <p:txBody>
          <a:bodyPr wrap="square">
            <a:spAutoFit/>
          </a:bodyPr>
          <a:lstStyle/>
          <a:p>
            <a:r>
              <a:rPr lang="en-US" sz="2400" dirty="0" smtClean="0"/>
              <a:t>Research indicates that this effect is not likely to cause significant harm in people with healthy iron levels, but it could be problematic for those with iron deficiency.</a:t>
            </a:r>
          </a:p>
          <a:p>
            <a:r>
              <a:rPr lang="en-US" sz="2400" dirty="0" smtClean="0"/>
              <a:t>If you have low iron but want to drink tea, you can limit your risk by avoiding consumption of tea with iron-rich foods.</a:t>
            </a:r>
          </a:p>
          <a:p>
            <a:r>
              <a:rPr lang="en-US" sz="2400" dirty="0" smtClean="0"/>
              <a:t>Instead, consider having your tea between meals.</a:t>
            </a:r>
            <a:endParaRPr lang="en-US" sz="2400" dirty="0"/>
          </a:p>
        </p:txBody>
      </p:sp>
      <p:sp>
        <p:nvSpPr>
          <p:cNvPr id="3" name="Прямоугольник 2"/>
          <p:cNvSpPr/>
          <p:nvPr/>
        </p:nvSpPr>
        <p:spPr>
          <a:xfrm>
            <a:off x="1403648" y="3573016"/>
            <a:ext cx="7056784" cy="2215991"/>
          </a:xfrm>
          <a:prstGeom prst="rect">
            <a:avLst/>
          </a:prstGeom>
        </p:spPr>
        <p:txBody>
          <a:bodyPr wrap="square">
            <a:spAutoFit/>
          </a:bodyPr>
          <a:lstStyle/>
          <a:p>
            <a:r>
              <a:rPr lang="en-US" sz="2400" b="1" i="1" dirty="0" smtClean="0"/>
              <a:t>May cause nausea</a:t>
            </a:r>
          </a:p>
          <a:p>
            <a:r>
              <a:rPr lang="en-US" sz="2400" dirty="0" smtClean="0"/>
              <a:t>The high levels of tannins in tea may lead to nausea if you drink tea on an empty stomach. This may particularly affect people with more sensitive digestive systems.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1052736"/>
            <a:ext cx="3096344" cy="2215991"/>
          </a:xfrm>
          <a:prstGeom prst="rect">
            <a:avLst/>
          </a:prstGeom>
        </p:spPr>
        <p:txBody>
          <a:bodyPr wrap="square">
            <a:spAutoFit/>
          </a:bodyPr>
          <a:lstStyle/>
          <a:p>
            <a:r>
              <a:rPr lang="en-US" b="1" dirty="0" smtClean="0"/>
              <a:t>           </a:t>
            </a:r>
          </a:p>
          <a:p>
            <a:r>
              <a:rPr lang="en-US" sz="2400" dirty="0" smtClean="0"/>
              <a:t>Common name: Willow</a:t>
            </a:r>
            <a:br>
              <a:rPr lang="en-US" sz="2400" dirty="0" smtClean="0"/>
            </a:br>
            <a:r>
              <a:rPr lang="en-US" sz="2400" dirty="0" smtClean="0"/>
              <a:t>Family: </a:t>
            </a:r>
            <a:r>
              <a:rPr lang="en-US" sz="2400" dirty="0" err="1" smtClean="0"/>
              <a:t>Salicaceae</a:t>
            </a:r>
            <a:endParaRPr lang="en-US" sz="2400" dirty="0" smtClean="0"/>
          </a:p>
          <a:p>
            <a:r>
              <a:rPr lang="en-US" sz="2400" dirty="0" smtClean="0"/>
              <a:t>Parts used: Bark (dried from 2-3 year old branches)</a:t>
            </a:r>
            <a:endParaRPr lang="en-US" sz="2400" dirty="0"/>
          </a:p>
        </p:txBody>
      </p:sp>
      <p:sp>
        <p:nvSpPr>
          <p:cNvPr id="4" name="Прямоугольник 3"/>
          <p:cNvSpPr/>
          <p:nvPr/>
        </p:nvSpPr>
        <p:spPr>
          <a:xfrm>
            <a:off x="3419872" y="404664"/>
            <a:ext cx="1734770" cy="646331"/>
          </a:xfrm>
          <a:prstGeom prst="rect">
            <a:avLst/>
          </a:prstGeom>
        </p:spPr>
        <p:txBody>
          <a:bodyPr wrap="none">
            <a:spAutoFit/>
          </a:bodyPr>
          <a:lstStyle/>
          <a:p>
            <a:r>
              <a:rPr lang="en-US" sz="3600" b="1" i="1" dirty="0" smtClean="0">
                <a:solidFill>
                  <a:prstClr val="black"/>
                </a:solidFill>
              </a:rPr>
              <a:t>Salix sp.</a:t>
            </a:r>
            <a:endParaRPr lang="ru-RU" sz="3600" i="1" dirty="0"/>
          </a:p>
        </p:txBody>
      </p:sp>
      <p:pic>
        <p:nvPicPr>
          <p:cNvPr id="38914" name="Picture 2" descr="http://pestplants.aucklandcouncil.govt.nz/plantimages/data/plantimages/124/salixsp%20main%201.jpg"/>
          <p:cNvPicPr>
            <a:picLocks noChangeAspect="1" noChangeArrowheads="1"/>
          </p:cNvPicPr>
          <p:nvPr/>
        </p:nvPicPr>
        <p:blipFill>
          <a:blip r:embed="rId2" cstate="print"/>
          <a:srcRect/>
          <a:stretch>
            <a:fillRect/>
          </a:stretch>
        </p:blipFill>
        <p:spPr bwMode="auto">
          <a:xfrm>
            <a:off x="4211960" y="980728"/>
            <a:ext cx="4658823" cy="3960000"/>
          </a:xfrm>
          <a:prstGeom prst="rect">
            <a:avLst/>
          </a:prstGeom>
          <a:noFill/>
        </p:spPr>
      </p:pic>
      <p:pic>
        <p:nvPicPr>
          <p:cNvPr id="38916" name="Picture 4" descr="https://c.pxhere.com/photos/ce/36/aranjuez_madrid_spain_unesco_landscape_garden_of_the_prince_autumn_nature-1115880.jpg!d"/>
          <p:cNvPicPr>
            <a:picLocks noChangeAspect="1" noChangeArrowheads="1"/>
          </p:cNvPicPr>
          <p:nvPr/>
        </p:nvPicPr>
        <p:blipFill>
          <a:blip r:embed="rId3" cstate="print"/>
          <a:srcRect/>
          <a:stretch>
            <a:fillRect/>
          </a:stretch>
        </p:blipFill>
        <p:spPr bwMode="auto">
          <a:xfrm>
            <a:off x="395536" y="3645024"/>
            <a:ext cx="4266000" cy="2844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412776"/>
            <a:ext cx="7200800" cy="4524315"/>
          </a:xfrm>
          <a:prstGeom prst="rect">
            <a:avLst/>
          </a:prstGeom>
        </p:spPr>
        <p:txBody>
          <a:bodyPr wrap="square">
            <a:spAutoFit/>
          </a:bodyPr>
          <a:lstStyle/>
          <a:p>
            <a:r>
              <a:rPr lang="en-US" sz="2400" dirty="0" smtClean="0"/>
              <a:t>Tannins are produced to a greater or lesser degree by all plants, with higher concentrations in those tissues which are lost by plants such as leaves, fruits &amp; bark. An easy way to remember what tannins are and what they do in the body, is to pour yourself a glass of wine. Feel your tongue get fuzzy and dry. Those are tannins at work!</a:t>
            </a:r>
          </a:p>
          <a:p>
            <a:endParaRPr lang="en-US" sz="2400" dirty="0" smtClean="0"/>
          </a:p>
          <a:p>
            <a:r>
              <a:rPr lang="en-US" sz="2400" dirty="0" smtClean="0"/>
              <a:t>Tannins are </a:t>
            </a:r>
            <a:r>
              <a:rPr lang="en-US" sz="2400" dirty="0" err="1" smtClean="0"/>
              <a:t>polyphenolic</a:t>
            </a:r>
            <a:r>
              <a:rPr lang="en-US" sz="2400" dirty="0" smtClean="0"/>
              <a:t> compounds </a:t>
            </a:r>
            <a:r>
              <a:rPr lang="en-US" sz="2400" b="1" dirty="0" smtClean="0"/>
              <a:t>that contract and “astringe” tissues of the body by binding with and precipitating proteins</a:t>
            </a:r>
            <a:r>
              <a:rPr lang="en-US" sz="2400" dirty="0" smtClean="0"/>
              <a:t> – hence their use to “tan” leather – combining with them, and thus rendering them resistant to </a:t>
            </a:r>
            <a:r>
              <a:rPr lang="en-US" sz="2400" dirty="0" err="1" smtClean="0"/>
              <a:t>proteolytic</a:t>
            </a:r>
            <a:r>
              <a:rPr lang="en-US" sz="2400" dirty="0" smtClean="0"/>
              <a:t> enzymes.</a:t>
            </a:r>
            <a:endParaRPr lang="ru-RU" sz="2400" dirty="0"/>
          </a:p>
        </p:txBody>
      </p:sp>
      <p:sp>
        <p:nvSpPr>
          <p:cNvPr id="3" name="Прямоугольник 2"/>
          <p:cNvSpPr/>
          <p:nvPr/>
        </p:nvSpPr>
        <p:spPr>
          <a:xfrm>
            <a:off x="3491880" y="476672"/>
            <a:ext cx="1648978" cy="646331"/>
          </a:xfrm>
          <a:prstGeom prst="rect">
            <a:avLst/>
          </a:prstGeom>
        </p:spPr>
        <p:txBody>
          <a:bodyPr wrap="none">
            <a:spAutoFit/>
          </a:bodyPr>
          <a:lstStyle/>
          <a:p>
            <a:pPr lvl="0"/>
            <a:r>
              <a:rPr lang="en-US" sz="3600" b="1" i="1" dirty="0" smtClean="0">
                <a:solidFill>
                  <a:prstClr val="black"/>
                </a:solidFill>
              </a:rPr>
              <a:t>Tannins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692696"/>
            <a:ext cx="6264696" cy="3046988"/>
          </a:xfrm>
          <a:prstGeom prst="rect">
            <a:avLst/>
          </a:prstGeom>
        </p:spPr>
        <p:txBody>
          <a:bodyPr wrap="square">
            <a:spAutoFit/>
          </a:bodyPr>
          <a:lstStyle/>
          <a:p>
            <a:r>
              <a:rPr lang="en-US" sz="2400" b="1" dirty="0" smtClean="0"/>
              <a:t>Constituents: </a:t>
            </a:r>
          </a:p>
          <a:p>
            <a:r>
              <a:rPr lang="en-US" sz="2400" dirty="0" err="1" smtClean="0"/>
              <a:t>Phenolic</a:t>
            </a:r>
            <a:r>
              <a:rPr lang="en-US" sz="2400" dirty="0" smtClean="0"/>
              <a:t> glycosides – </a:t>
            </a:r>
            <a:r>
              <a:rPr lang="en-US" sz="2400" dirty="0" err="1" smtClean="0"/>
              <a:t>Salicylates</a:t>
            </a:r>
            <a:r>
              <a:rPr lang="en-US" sz="2400" dirty="0" smtClean="0"/>
              <a:t> (</a:t>
            </a:r>
            <a:r>
              <a:rPr lang="en-US" sz="2400" dirty="0" err="1" smtClean="0"/>
              <a:t>salicin</a:t>
            </a:r>
            <a:r>
              <a:rPr lang="en-US" sz="2400" dirty="0" smtClean="0"/>
              <a:t>, </a:t>
            </a:r>
            <a:r>
              <a:rPr lang="en-US" sz="2400" dirty="0" err="1" smtClean="0"/>
              <a:t>salicortin</a:t>
            </a:r>
            <a:r>
              <a:rPr lang="en-US" sz="2400" dirty="0" smtClean="0"/>
              <a:t>, </a:t>
            </a:r>
            <a:r>
              <a:rPr lang="en-US" sz="2400" dirty="0" err="1" smtClean="0"/>
              <a:t>tremulacin</a:t>
            </a:r>
            <a:r>
              <a:rPr lang="en-US" sz="2400" dirty="0" smtClean="0"/>
              <a:t>, </a:t>
            </a:r>
            <a:r>
              <a:rPr lang="en-US" sz="2400" dirty="0" err="1" smtClean="0"/>
              <a:t>populin</a:t>
            </a:r>
            <a:r>
              <a:rPr lang="en-US" sz="2400" dirty="0" smtClean="0"/>
              <a:t>, </a:t>
            </a:r>
            <a:r>
              <a:rPr lang="en-US" sz="2400" dirty="0" err="1" smtClean="0"/>
              <a:t>fragilin</a:t>
            </a:r>
            <a:r>
              <a:rPr lang="en-US" sz="2400" dirty="0" smtClean="0"/>
              <a:t>, </a:t>
            </a:r>
            <a:r>
              <a:rPr lang="en-US" sz="2400" dirty="0" err="1" smtClean="0"/>
              <a:t>salireposide</a:t>
            </a:r>
            <a:r>
              <a:rPr lang="en-US" sz="2400" dirty="0" smtClean="0"/>
              <a:t>, </a:t>
            </a:r>
            <a:r>
              <a:rPr lang="en-US" sz="2400" dirty="0" err="1" smtClean="0"/>
              <a:t>trirandrin</a:t>
            </a:r>
            <a:r>
              <a:rPr lang="en-US" sz="2400" dirty="0" smtClean="0"/>
              <a:t>, </a:t>
            </a:r>
            <a:r>
              <a:rPr lang="en-US" sz="2400" dirty="0" err="1" smtClean="0"/>
              <a:t>vimalin</a:t>
            </a:r>
            <a:r>
              <a:rPr lang="en-US" sz="2400" dirty="0" smtClean="0"/>
              <a:t>), Aromatic </a:t>
            </a:r>
            <a:r>
              <a:rPr lang="en-US" sz="2400" dirty="0" err="1" smtClean="0"/>
              <a:t>aldehydes</a:t>
            </a:r>
            <a:r>
              <a:rPr lang="en-US" sz="2400" dirty="0" smtClean="0"/>
              <a:t> and acids (</a:t>
            </a:r>
            <a:r>
              <a:rPr lang="en-US" sz="2400" dirty="0" err="1" smtClean="0"/>
              <a:t>salidroside</a:t>
            </a:r>
            <a:r>
              <a:rPr lang="en-US" sz="2400" dirty="0" smtClean="0"/>
              <a:t>, vanillin, </a:t>
            </a:r>
            <a:r>
              <a:rPr lang="en-US" sz="2400" dirty="0" err="1" smtClean="0"/>
              <a:t>syringa-aldehyde</a:t>
            </a:r>
            <a:r>
              <a:rPr lang="en-US" sz="2400" dirty="0" smtClean="0"/>
              <a:t>, </a:t>
            </a:r>
            <a:r>
              <a:rPr lang="en-US" sz="2400" dirty="0" err="1" smtClean="0"/>
              <a:t>syringin</a:t>
            </a:r>
            <a:r>
              <a:rPr lang="en-US" sz="2400" dirty="0" smtClean="0"/>
              <a:t>, salicylic, </a:t>
            </a:r>
            <a:r>
              <a:rPr lang="en-US" sz="2400" dirty="0" err="1" smtClean="0"/>
              <a:t>vanillic</a:t>
            </a:r>
            <a:r>
              <a:rPr lang="en-US" sz="2400" dirty="0" smtClean="0"/>
              <a:t>, </a:t>
            </a:r>
            <a:r>
              <a:rPr lang="en-US" sz="2400" dirty="0" err="1" smtClean="0"/>
              <a:t>syringic</a:t>
            </a:r>
            <a:r>
              <a:rPr lang="en-US" sz="2400" dirty="0" smtClean="0"/>
              <a:t>). </a:t>
            </a:r>
            <a:r>
              <a:rPr lang="en-US" sz="2400" dirty="0" err="1" smtClean="0"/>
              <a:t>Flavonoids</a:t>
            </a:r>
            <a:r>
              <a:rPr lang="en-US" sz="2400" dirty="0" smtClean="0"/>
              <a:t> (</a:t>
            </a:r>
            <a:r>
              <a:rPr lang="en-US" sz="2400" dirty="0" err="1" smtClean="0"/>
              <a:t>isoquercitrin</a:t>
            </a:r>
            <a:r>
              <a:rPr lang="en-US" sz="2400" dirty="0" smtClean="0"/>
              <a:t>, </a:t>
            </a:r>
            <a:r>
              <a:rPr lang="en-US" sz="2400" dirty="0" err="1" smtClean="0"/>
              <a:t>naringin</a:t>
            </a:r>
            <a:r>
              <a:rPr lang="en-US" sz="2400" dirty="0" smtClean="0"/>
              <a:t>), </a:t>
            </a:r>
            <a:r>
              <a:rPr lang="en-US" sz="2400" b="1" dirty="0" smtClean="0"/>
              <a:t>Tannins (8%-20%), </a:t>
            </a:r>
            <a:r>
              <a:rPr lang="en-US" sz="2400" dirty="0" err="1" smtClean="0"/>
              <a:t>catechins</a:t>
            </a:r>
            <a:r>
              <a:rPr lang="en-US" sz="2400" dirty="0" smtClean="0"/>
              <a:t>, </a:t>
            </a:r>
            <a:r>
              <a:rPr lang="en-US" sz="2400" dirty="0" err="1" smtClean="0"/>
              <a:t>coumaric</a:t>
            </a:r>
            <a:r>
              <a:rPr lang="en-US" sz="2400" dirty="0" smtClean="0"/>
              <a:t> acid</a:t>
            </a:r>
            <a:endParaRPr lang="en-US" sz="2400" dirty="0"/>
          </a:p>
        </p:txBody>
      </p:sp>
      <p:sp>
        <p:nvSpPr>
          <p:cNvPr id="3" name="Прямоугольник 2"/>
          <p:cNvSpPr/>
          <p:nvPr/>
        </p:nvSpPr>
        <p:spPr>
          <a:xfrm>
            <a:off x="1691680" y="3933056"/>
            <a:ext cx="5904656" cy="1200329"/>
          </a:xfrm>
          <a:prstGeom prst="rect">
            <a:avLst/>
          </a:prstGeom>
        </p:spPr>
        <p:txBody>
          <a:bodyPr wrap="square">
            <a:spAutoFit/>
          </a:bodyPr>
          <a:lstStyle/>
          <a:p>
            <a:r>
              <a:rPr lang="en-US" sz="2400" b="1" dirty="0" smtClean="0"/>
              <a:t>Medicinal actions</a:t>
            </a:r>
            <a:r>
              <a:rPr lang="en-US" sz="2400" dirty="0" smtClean="0"/>
              <a:t>: </a:t>
            </a:r>
          </a:p>
          <a:p>
            <a:r>
              <a:rPr lang="en-US" sz="2400" dirty="0" smtClean="0"/>
              <a:t>Analgesic, anti-inflammatory, febrifuge, bitter, astringent, antiseptic, anti-rheumatic</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196752"/>
            <a:ext cx="7632848" cy="3416320"/>
          </a:xfrm>
          <a:prstGeom prst="rect">
            <a:avLst/>
          </a:prstGeom>
        </p:spPr>
        <p:txBody>
          <a:bodyPr wrap="square">
            <a:spAutoFit/>
          </a:bodyPr>
          <a:lstStyle/>
          <a:p>
            <a:r>
              <a:rPr lang="en-US" sz="2400" b="1" dirty="0" smtClean="0"/>
              <a:t>Medicinal use: </a:t>
            </a:r>
          </a:p>
          <a:p>
            <a:r>
              <a:rPr lang="en-US" sz="2400" dirty="0" smtClean="0"/>
              <a:t>Salix sp. is used in a variety of conditions with symptoms of fever and pain. It’s analgesic effects are slower than that of aspiring, but of longer duration and without the gastric side effects. Mild </a:t>
            </a:r>
            <a:r>
              <a:rPr lang="en-US" sz="2400" dirty="0" err="1" smtClean="0"/>
              <a:t>flus</a:t>
            </a:r>
            <a:r>
              <a:rPr lang="en-US" sz="2400" dirty="0" smtClean="0"/>
              <a:t> and colds with fever, mild headaches and other pain caused by inflammation are indications for this plant. Salix sp. has been used for various forms of arthritis for centuries and is specific for other systemic connective tissue conditions with inflammatory changes.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772816"/>
            <a:ext cx="6624736" cy="2677656"/>
          </a:xfrm>
          <a:prstGeom prst="rect">
            <a:avLst/>
          </a:prstGeom>
        </p:spPr>
        <p:txBody>
          <a:bodyPr wrap="square">
            <a:spAutoFit/>
          </a:bodyPr>
          <a:lstStyle/>
          <a:p>
            <a:r>
              <a:rPr lang="en-US" sz="2400" dirty="0" smtClean="0"/>
              <a:t>Conditions with inflammation pain such as </a:t>
            </a:r>
            <a:r>
              <a:rPr lang="en-US" sz="2400" dirty="0" err="1" smtClean="0"/>
              <a:t>anyklosing</a:t>
            </a:r>
            <a:r>
              <a:rPr lang="en-US" sz="2400" dirty="0" smtClean="0"/>
              <a:t> </a:t>
            </a:r>
            <a:r>
              <a:rPr lang="en-US" sz="2400" dirty="0" err="1" smtClean="0"/>
              <a:t>spondylitis</a:t>
            </a:r>
            <a:r>
              <a:rPr lang="en-US" sz="2400" dirty="0" smtClean="0"/>
              <a:t>, gout, muscular rheumatism, joint pain, osteoporosis, tendinitis, sprains, sciatica and neuralgia it can be of great use. It should be noted that the irreversible inhibition of platelet aggregation seen with aspirin cannot be induced by Willow. </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052736"/>
            <a:ext cx="6048672" cy="4524315"/>
          </a:xfrm>
          <a:prstGeom prst="rect">
            <a:avLst/>
          </a:prstGeom>
        </p:spPr>
        <p:txBody>
          <a:bodyPr wrap="square">
            <a:spAutoFit/>
          </a:bodyPr>
          <a:lstStyle/>
          <a:p>
            <a:r>
              <a:rPr lang="en-US" sz="2400" b="1" dirty="0" smtClean="0"/>
              <a:t>Pharmacology:</a:t>
            </a:r>
          </a:p>
          <a:p>
            <a:r>
              <a:rPr lang="en-US" sz="2400" dirty="0" smtClean="0"/>
              <a:t>    Inhibition of </a:t>
            </a:r>
            <a:r>
              <a:rPr lang="en-US" sz="2400" dirty="0" err="1" smtClean="0"/>
              <a:t>cyclooxygenase</a:t>
            </a:r>
            <a:r>
              <a:rPr lang="en-US" sz="2400" dirty="0" smtClean="0"/>
              <a:t> accounts for anti-inflammatory, anti-pyretic, and analgesic effects.</a:t>
            </a:r>
          </a:p>
          <a:p>
            <a:r>
              <a:rPr lang="en-US" sz="2400" dirty="0" smtClean="0"/>
              <a:t>    </a:t>
            </a:r>
            <a:r>
              <a:rPr lang="en-US" sz="2400" dirty="0" err="1" smtClean="0"/>
              <a:t>Salicin</a:t>
            </a:r>
            <a:r>
              <a:rPr lang="en-US" sz="2400" dirty="0" smtClean="0"/>
              <a:t> is analgesic &amp; anti-inflammatory. Is metabolized to </a:t>
            </a:r>
            <a:r>
              <a:rPr lang="en-US" sz="2400" dirty="0" err="1" smtClean="0"/>
              <a:t>saligenin</a:t>
            </a:r>
            <a:r>
              <a:rPr lang="en-US" sz="2400" dirty="0" smtClean="0"/>
              <a:t> in the bowels, then absorbed and metabolized to salicylic acid, which is has aspirin-like effects without irritating the gastric lining. </a:t>
            </a:r>
          </a:p>
          <a:p>
            <a:r>
              <a:rPr lang="en-US" sz="2400" dirty="0" smtClean="0"/>
              <a:t>    </a:t>
            </a:r>
            <a:r>
              <a:rPr lang="en-US" sz="2400" dirty="0" err="1" smtClean="0"/>
              <a:t>Salicylates</a:t>
            </a:r>
            <a:r>
              <a:rPr lang="en-US" sz="2400" dirty="0" smtClean="0"/>
              <a:t> and also </a:t>
            </a:r>
            <a:r>
              <a:rPr lang="en-US" sz="2400" dirty="0" err="1" smtClean="0"/>
              <a:t>uricosuric</a:t>
            </a:r>
            <a:r>
              <a:rPr lang="en-US" sz="2400" dirty="0" smtClean="0"/>
              <a:t> and promote blood clotting time and plasma albumin binding.</a:t>
            </a:r>
            <a:endParaRPr lang="ru-RU"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340768"/>
            <a:ext cx="6264696" cy="4431983"/>
          </a:xfrm>
          <a:prstGeom prst="rect">
            <a:avLst/>
          </a:prstGeom>
        </p:spPr>
        <p:txBody>
          <a:bodyPr wrap="square">
            <a:spAutoFit/>
          </a:bodyPr>
          <a:lstStyle/>
          <a:p>
            <a:r>
              <a:rPr lang="en-US" sz="2400" b="1" dirty="0" smtClean="0"/>
              <a:t>Pharmacy: </a:t>
            </a:r>
            <a:r>
              <a:rPr lang="en-US" sz="2400" dirty="0" smtClean="0"/>
              <a:t>Dried bark: 1-3 g, TID (the effective dose of </a:t>
            </a:r>
            <a:r>
              <a:rPr lang="en-US" sz="2400" dirty="0" err="1" smtClean="0"/>
              <a:t>salicin</a:t>
            </a:r>
            <a:r>
              <a:rPr lang="en-US" sz="2400" dirty="0" smtClean="0"/>
              <a:t> is 60-120 mg/day). Decoction:  2-3 g/cup, simmer 20 min, TID. Tincture (1:5, 25%), 5-8ml TID.</a:t>
            </a:r>
          </a:p>
          <a:p>
            <a:endParaRPr lang="en-US" sz="2400" dirty="0" smtClean="0"/>
          </a:p>
          <a:p>
            <a:r>
              <a:rPr lang="en-US" sz="2400" b="1" dirty="0" smtClean="0"/>
              <a:t>Toxicity: </a:t>
            </a:r>
            <a:r>
              <a:rPr lang="en-US" sz="2400" dirty="0" smtClean="0"/>
              <a:t>Side-effects are not expected when using the whole plant. High doses may cause gastric &amp; renal irritation. Persons with known hypersensitivity to </a:t>
            </a:r>
            <a:r>
              <a:rPr lang="en-US" sz="2400" dirty="0" err="1" smtClean="0"/>
              <a:t>salicylates</a:t>
            </a:r>
            <a:r>
              <a:rPr lang="en-US" sz="2400" dirty="0" smtClean="0"/>
              <a:t> may experience a reaction (</a:t>
            </a:r>
            <a:r>
              <a:rPr lang="en-US" sz="2400" dirty="0" err="1" smtClean="0"/>
              <a:t>urticaria</a:t>
            </a:r>
            <a:r>
              <a:rPr lang="en-US" sz="2400" dirty="0" smtClean="0"/>
              <a:t>, rhinitis, asthma, bronchial spasms).</a:t>
            </a:r>
          </a:p>
          <a:p>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124744"/>
            <a:ext cx="6048672" cy="3323987"/>
          </a:xfrm>
          <a:prstGeom prst="rect">
            <a:avLst/>
          </a:prstGeom>
        </p:spPr>
        <p:txBody>
          <a:bodyPr wrap="square">
            <a:spAutoFit/>
          </a:bodyPr>
          <a:lstStyle/>
          <a:p>
            <a:endParaRPr lang="en-US" dirty="0" smtClean="0"/>
          </a:p>
          <a:p>
            <a:r>
              <a:rPr lang="en-US" sz="2400" b="1" dirty="0" smtClean="0"/>
              <a:t>Contraindications: </a:t>
            </a:r>
            <a:r>
              <a:rPr lang="en-US" sz="2400" dirty="0" smtClean="0"/>
              <a:t>Avoid in children with the flu due to Reye’s syndrome (theoretical)</a:t>
            </a:r>
          </a:p>
          <a:p>
            <a:endParaRPr lang="en-US" sz="2400" dirty="0" smtClean="0"/>
          </a:p>
          <a:p>
            <a:r>
              <a:rPr lang="en-US" sz="2400" b="1" dirty="0" smtClean="0"/>
              <a:t>Interactions: </a:t>
            </a:r>
            <a:r>
              <a:rPr lang="en-US" sz="2400" dirty="0" smtClean="0"/>
              <a:t>Avoid while using aspirin or other </a:t>
            </a:r>
            <a:r>
              <a:rPr lang="en-US" sz="2400" dirty="0" err="1" smtClean="0"/>
              <a:t>salicylate</a:t>
            </a:r>
            <a:r>
              <a:rPr lang="en-US" sz="2400" dirty="0" smtClean="0"/>
              <a:t> containing substances, alcohol, </a:t>
            </a:r>
            <a:r>
              <a:rPr lang="en-US" sz="2400" dirty="0" err="1" smtClean="0"/>
              <a:t>barbitutates</a:t>
            </a:r>
            <a:r>
              <a:rPr lang="en-US" sz="2400" dirty="0" smtClean="0"/>
              <a:t>/sedatives, NSAIDs, anticoagulants, </a:t>
            </a:r>
            <a:r>
              <a:rPr lang="en-US" sz="2400" dirty="0" err="1" smtClean="0"/>
              <a:t>methotrexate</a:t>
            </a:r>
            <a:r>
              <a:rPr lang="en-US" sz="2400" dirty="0" smtClean="0"/>
              <a:t>, </a:t>
            </a:r>
            <a:r>
              <a:rPr lang="en-US" sz="2400" dirty="0" err="1" smtClean="0"/>
              <a:t>spironolactone</a:t>
            </a:r>
            <a:r>
              <a:rPr lang="en-US" sz="2400" dirty="0" smtClean="0"/>
              <a:t>, </a:t>
            </a:r>
            <a:r>
              <a:rPr lang="en-US" sz="2400" dirty="0" err="1" smtClean="0"/>
              <a:t>phenytoin</a:t>
            </a:r>
            <a:r>
              <a:rPr lang="en-US" sz="2400" dirty="0" smtClean="0"/>
              <a:t>, </a:t>
            </a:r>
            <a:r>
              <a:rPr lang="en-US" sz="2400" dirty="0" err="1" smtClean="0"/>
              <a:t>valproate</a:t>
            </a:r>
            <a:r>
              <a:rPr lang="en-US" sz="2400" dirty="0" smtClean="0"/>
              <a:t> medications.</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620688"/>
            <a:ext cx="7272808" cy="4154984"/>
          </a:xfrm>
          <a:prstGeom prst="rect">
            <a:avLst/>
          </a:prstGeom>
        </p:spPr>
        <p:txBody>
          <a:bodyPr wrap="square">
            <a:spAutoFit/>
          </a:bodyPr>
          <a:lstStyle/>
          <a:p>
            <a:r>
              <a:rPr lang="en-US" sz="2400" dirty="0" smtClean="0"/>
              <a:t>2) </a:t>
            </a:r>
            <a:r>
              <a:rPr lang="en-US" sz="2400" b="1" i="1" dirty="0" smtClean="0"/>
              <a:t>Hydrolysable tannins </a:t>
            </a:r>
            <a:r>
              <a:rPr lang="en-US" sz="2400" dirty="0" smtClean="0"/>
              <a:t>(HTs) are broken down readily by acid, alkali or certain enzymes to yield </a:t>
            </a:r>
            <a:r>
              <a:rPr lang="en-US" sz="2400" dirty="0" err="1" smtClean="0"/>
              <a:t>gallic</a:t>
            </a:r>
            <a:r>
              <a:rPr lang="en-US" sz="2400" dirty="0" smtClean="0"/>
              <a:t> or </a:t>
            </a:r>
            <a:r>
              <a:rPr lang="en-US" sz="2400" dirty="0" err="1" smtClean="0"/>
              <a:t>ellagic</a:t>
            </a:r>
            <a:r>
              <a:rPr lang="en-US" sz="2400" dirty="0" smtClean="0"/>
              <a:t> acid, and ultimately </a:t>
            </a:r>
            <a:r>
              <a:rPr lang="en-US" sz="2400" dirty="0" err="1" smtClean="0"/>
              <a:t>pyrogallol</a:t>
            </a:r>
            <a:r>
              <a:rPr lang="en-US" sz="2400" dirty="0" smtClean="0"/>
              <a:t> which is antiseptic, caustic and </a:t>
            </a:r>
            <a:r>
              <a:rPr lang="en-US" sz="2400" dirty="0" err="1" smtClean="0"/>
              <a:t>hepatotoxic</a:t>
            </a:r>
            <a:r>
              <a:rPr lang="en-US" sz="2400" dirty="0" smtClean="0"/>
              <a:t>. Thus, HTs should be used with caution and if taken internally it should be for the shortest time possible. Some herbal examples of </a:t>
            </a:r>
            <a:r>
              <a:rPr lang="en-US" sz="2400" dirty="0" err="1" smtClean="0"/>
              <a:t>hydrolyzable</a:t>
            </a:r>
            <a:r>
              <a:rPr lang="en-US" sz="2400" dirty="0" smtClean="0"/>
              <a:t> tannins include:</a:t>
            </a:r>
          </a:p>
          <a:p>
            <a:pPr marL="719138"/>
            <a:r>
              <a:rPr lang="en-US" sz="2400" dirty="0" smtClean="0"/>
              <a:t> </a:t>
            </a:r>
            <a:r>
              <a:rPr lang="en-US" sz="2400" i="1" dirty="0" err="1" smtClean="0"/>
              <a:t>Arctostaphylos</a:t>
            </a:r>
            <a:r>
              <a:rPr lang="en-US" sz="2400" i="1" dirty="0" smtClean="0"/>
              <a:t> </a:t>
            </a:r>
            <a:r>
              <a:rPr lang="en-US" sz="2400" i="1" dirty="0" err="1" smtClean="0"/>
              <a:t>uva-ursi</a:t>
            </a:r>
            <a:r>
              <a:rPr lang="en-US" sz="2400" i="1" dirty="0" smtClean="0"/>
              <a:t> </a:t>
            </a:r>
            <a:r>
              <a:rPr lang="en-US" sz="2400" dirty="0" smtClean="0"/>
              <a:t>(Bearberry)</a:t>
            </a:r>
          </a:p>
          <a:p>
            <a:pPr marL="719138"/>
            <a:r>
              <a:rPr lang="en-US" sz="2400" dirty="0" smtClean="0"/>
              <a:t> </a:t>
            </a:r>
            <a:r>
              <a:rPr lang="en-US" sz="2400" i="1" dirty="0" err="1" smtClean="0"/>
              <a:t>Aesculus</a:t>
            </a:r>
            <a:r>
              <a:rPr lang="en-US" sz="2400" i="1" dirty="0" smtClean="0"/>
              <a:t> </a:t>
            </a:r>
            <a:r>
              <a:rPr lang="en-US" sz="2400" i="1" dirty="0" err="1" smtClean="0"/>
              <a:t>hippocastanum</a:t>
            </a:r>
            <a:r>
              <a:rPr lang="en-US" sz="2400" i="1" dirty="0" smtClean="0"/>
              <a:t> </a:t>
            </a:r>
            <a:r>
              <a:rPr lang="en-US" sz="2400" dirty="0" smtClean="0"/>
              <a:t>(</a:t>
            </a:r>
            <a:r>
              <a:rPr lang="en-US" sz="2400" dirty="0" err="1" smtClean="0"/>
              <a:t>Horsechestnut</a:t>
            </a:r>
            <a:r>
              <a:rPr lang="en-US" sz="2400" dirty="0" smtClean="0"/>
              <a:t>)</a:t>
            </a:r>
          </a:p>
          <a:p>
            <a:pPr marL="719138"/>
            <a:r>
              <a:rPr lang="en-US" sz="2400" dirty="0" smtClean="0"/>
              <a:t> </a:t>
            </a:r>
            <a:r>
              <a:rPr lang="en-US" sz="2400" i="1" dirty="0" err="1" smtClean="0"/>
              <a:t>Hamamelis</a:t>
            </a:r>
            <a:r>
              <a:rPr lang="en-US" sz="2400" i="1" dirty="0" smtClean="0"/>
              <a:t> </a:t>
            </a:r>
            <a:r>
              <a:rPr lang="en-US" sz="2400" i="1" dirty="0" err="1" smtClean="0"/>
              <a:t>virgininicus</a:t>
            </a:r>
            <a:r>
              <a:rPr lang="en-US" sz="2400" i="1" dirty="0" smtClean="0"/>
              <a:t> </a:t>
            </a:r>
            <a:r>
              <a:rPr lang="en-US" sz="2400" dirty="0" smtClean="0"/>
              <a:t>(Witch Hazel)</a:t>
            </a:r>
          </a:p>
          <a:p>
            <a:pPr marL="719138"/>
            <a:r>
              <a:rPr lang="en-US" sz="2400" dirty="0" smtClean="0"/>
              <a:t> </a:t>
            </a:r>
            <a:r>
              <a:rPr lang="en-US" sz="2400" i="1" dirty="0" err="1" smtClean="0"/>
              <a:t>Quercus</a:t>
            </a:r>
            <a:r>
              <a:rPr lang="en-US" sz="2400" i="1" dirty="0" smtClean="0"/>
              <a:t> sp. </a:t>
            </a:r>
            <a:r>
              <a:rPr lang="en-US" sz="2400" dirty="0" smtClean="0"/>
              <a:t>(Oak)</a:t>
            </a:r>
            <a:endParaRPr lang="ru-RU" sz="2400" dirty="0"/>
          </a:p>
        </p:txBody>
      </p:sp>
      <p:sp>
        <p:nvSpPr>
          <p:cNvPr id="6146" name="AutoShape 2" descr="data:image/jpeg;base64,/9j/4AAQSkZJRgABAQAAAQABAAD/2wCEAAwMDQsNCxAODBANEA4QExYRDRASGR8dFhsVHhgYEx4YFRsVFBwYGyAZHhsjKyQpIyA6LCYxGSYoRC5FOUsyLkIBCA4NDhITDhERExMREhYTJxsSES4cHR8TKQsfERYeFhcfEBYZHBAXIRcpDCMRCy8gKBwUJxYSERQeFg4bHTAeIP/AABEIANgBLAMBIgACEQEDEQH/xACeAAADAQEBAQEAAAAAAAAAAAAEBQYDAgABBxAAAgEDAwIFAgQFAwMDBQAAAQIDAAQRBRIhMUETIlFhcRQyI0JSgQYVYpGhcrHBJDOSJTRDRIKi0eEBAAIDAQEAAAAAAAAAAAAAAAMEAQIFAAYRAAICAQQABQIFBAICAwAAAAECABEhAxIxQQQiUWFxE4EykaGxwQVCYvBS0RThI3Ky/9oADAMBAAIRAxEAPwAC6gSaDbbIUlg3Pa7er+ofPUkcjHxSiWRxpcUEcgikmkxvJIxtOeo5HIFPRLAw3QSB1HcdRSK4la3ufHZEaRCyRBlyp3//ACHsSAP85rA0C90/RxB6SbnQHgnmMtPH4LSS3E0jRkIysoBLnupOeBg53Cum1G1W63yxmUoOEI6E/sKWS37GVioi2OoDbRgbsYLdepoS5vJJQoJHlIYHvmmM7iRj/uer0fB/SNsQyA8d8Sg/9HvBKSSs0nKPMcLGfQVpbGKxUv8AzCzLlWdpl3Ty4HHkCKQu31c1I75py2xST1c1tJZskTsGEZChZgHzu78AUav+WJTxWkNbb9Lrma3d1BKYxDcSuqYRSybUVfVQHY8nk9yc0ZeX9zY3RDCJjLGjuuSUfKjbMP8AUOtTkKfiAHnaaoXszeXMbzgsiQxRQRr3G3cM1cBQa6qeWPkLA/f5mOjTeJrCNaQPJKzgiGMjwygGX3lzlVJquvpnZ3yzbs81po+nQ21sb2BoxNIHiwuBGihtpDHoxLL60vv4L8NukKgnowHBHsR1oGsQcDBgXN8CTt2jgsy9e/oRXEUd3fRQxWpbdEWWU9ghYNzim8Oh6tfKzq8aL+XPU1xZy3OimWKUgTMwBGPNioS1AJmr4XwTu67hS1nNfHvNoNAvLVptkiBygeNMZb/WOe1ZxyNbXJkvGunz96Bhh26HO5GH+M1651S6vZFgiJEkgWONgcYOQck0Pq9rqSWRmN8l8kW36nAIkTsG3Ny65rjbmrAB6Mt4rS+i+0VRF11co9L1S2uL9thKPNGyRhuqvw2M++MVlqdsl1GY7kN5DlT0YN/+jUpodpfajO5idIYogDNdP0X0C45Z/QexNX8zB7cGeRLnYAjXCqVf23oSePfPBpPU0jpfhNEGwJlssk9Og8C4eSSJB4CZt+PzkhQ5BPJAyR6GjZbpikhuU+qCoX8NuuRz5SwPOCaHm+ohvwm93tpY2IXOUBXDBl+QK+oSJzg8kFR8YwaozNu02JxVwF1VwAW0F9p8+oRo1tDbqCS3U5ZY+No5wWpNZ6fe3Upjs8TIeXlHCKPWQnG2qu+mtBaLo6OqZCSypkKCo+2Mn1z5jU7JaSRoUt5ZUQnLJk7CfUjoa1kYV2L4HtC2B7XHF7PDptsYrCRZ76QKtzeryI+Ptg9HOOWFDLfw30YS+IS7XgS9n9/ZvWkJd08jhRnIcjoenIocu8uEVCWUduTU/SsZ+zQpWxk9YlSk7Rp9PI5dlDYI9OqrS+C5NkXlTDXkxyXbogz29TXAwlscCVAu3YWHmZhySf0ilxOZGOc4PWhqgG6u+fmW1FAClfTMbRX9xDOJrbw1uGyk8hXO4HJJZfzNXd5dzrtF5aiHxATHJghW+ACQKWIJFkXyuCfs46npx61Rahp+pPo/gmHdKkyziIMplVNjhvIDu5yKti0DAEesEpGARfvEVpGk0wZihZWyPNgHsOtPLb+GWudxmuEgkZj4CBc/+dZaFpitZPeFHll6rGPyoG27iO5Jp3DcEPnIz1LE9qnU1tjBQJdnoAAdz89ukuLW4mtZvLJC7RSqOm5SVNb2DwqSsuAzfYx/tisL6f6q+uLg/wDzSvIPgsTTz+G4rcXkjXCoZxDusUkGV35GWwerBftptq2n4/WFBrMOgFuu+a5TxERAI4SfKz/1Ec4Udga+xalareQyzWlrG0UsciSQoAwKsGHY5FMdRtbloSsoUTdQOM59DipF+DskBVs9/WswAknJi+pqseLA9Jb6mqzTS8hkfzo3yMgip8Eo5RupUf3o3TL61eNYr8yAxDbG6Yzj3DdcVte6dvPj6bPFc45EP2SfADcH9jSoFEqYuQTxFjfYpPTnNetLdpCzt/8AI+9V7KMbQT8CvrqwChlZc5BD8Y+c+nesJr1TiC3/AO2CPEf9R9B7CroGpgPufaaHhtH6jbKyTk9BY7/iPSANOimSUnwV+z8vuam7SSZ4ceG06oSiSbT0FO0vZb3ZbTsRAASxXkgVQNqDQBIrfZDEiKqInCgD2UinQ6AAHA6mn43R09I6a0DjP8f+5LNcIbQNHBAjMx8TqFLD0Ab0NANNDPDs+2TONjHK59ixyKPeKIjgEJks6e/qBXrC0sC6TXaLKrJvYflA79O6iqKRMP6n4KNV+89pWnW91cbLjc3gQJJNEp++Rm4yQeFVSOlM77T7ZwR4SoO20YqbgivYX+rg52Z8quN+COARncRTK51W6gih8d4Wd1ZpPKeoOABg96Yl21tV68xiuS3ksWZky8bfcDWsdpdz6eLwFIo2cpGZTgNjqQfY8V1Z3yXtznUCRbRDf4ScFyOkZPYHvRMyXGr32bx1ggAXZ2RI/wAoRV6Cqtdi/ufb4mn4d/FEHTRqiizjhMpaeTEKcz4+5vQR+7Gn/i/UbpTujEgKmOJiuI8BFXdy2UUD2NKp9Im+vFnYETtksjdto8xZvQAV+h6bodrDYxyahi4uZF3OEJEQ9h0Yn1q52/iiOvpOjU3PP2kzp3hw2UlrBcPPAJfFWNhgqcbT7GmEbv4bQljsf7M/lbsRmmTaXYCfda2pSRFYjY5wRgg7lcnOKWyRvCfPgr+odvesDXJ37hzFgTYJna39wbF9mFlgwwA48gO2RT644YV3YyWd1bfWyxRS3jOyFpFDBFXAACnK5PBzS1QngarNMWEUEJaIjozTAooB6HnNKbFL/TY1uHaKeynIS48I7jFJ1UOMAg1oIr7SSf8A6ibDeJY6boCdxaw3ez/j6/Eb3UFutytwkaQTIW/7fEbZUryvRSM9VrGOQBXV1DRvGyzJ2YYOQcc0WZIZYyuQVPQ+lLoUndpIYY3kkUMcL7qQCT0AJpTzEr7cTEdtRiNxJIhWneHDpoS2yEad5GU+uFAGfimEMhScE4KPwV6jB9RWEOmy6dFJHLNHI5YFkQHynvyeuK8fujNLaxb6nNyLPcbXPhXFo0ZjjWaDDxMihe+GTCgDDCpyeQWviugDyc+ErdwDtyfbNMbr6q1jeSdJE8cN9N33YBfjbnGAMnNAJBHb41DWMs8iH6SxH3Px9836EH9zWiqhqLCv+ofZabu7/SKW0sSo8rTO102ZDIehbrU6bibOFkfFUImuJn8KDl2yqAepqfhgaS58I/lJ3/t1rVSjd5kKbsmdr4UhInkZeMjAySfStLV7qGYT2yOCnCvt4+GyMHIpvBDbpbyCMqJyef1bccbaeLc2DW6rOyQMoA8OQHA+CoIqrPyKld/UnptQ1W4xFGoUkNuSCMA7cfBb/NCW8LR/ejg/1CnV2kNwiCxZnkVso0SsAD7MwX/BoK5utbtwIru6KseCpKmTH9R+4UPkUKHrOvcKmsFykd9a3AYSJbureoDZqmnuFlfxk4l+/f6nrU9b21ouoxo6yrp5QtGzZw0uwNt346Z6GjpIo48m2Ztqgnw2OcAdlNL6iGqU/b2lT5ZstzNFcJPaMY5ScYXoT7r0INH6pZfUwSx2git9Tli8SSy3dV/N4YPRsdVpfaTiJGuYt3iFsB8fYAO3bJpBfCWSJ9WlmkjkMqxaaB9zBcs79cgL/u1B0QzMN3X/AOpdPeBabYpPcSC8Lxw2/wD31X7y2SBGuehODTXU7O1WD+YaW9wrRFVuIpCC6dleNkA44APu1E2dwdXt5mZF/mUKq0jLx46AEb2Hd0rBj+DcI2fPC3B65xkf5FOtqOHA67EszEMPSN7XW7fV0WK5QpfkYdgPI+OS4x9pNOrK0sBKEkgil38SlxuITvgnlf2qc0CyW1szczLiabp7R1dwSqlhH4J5fJmYdz6GhFl3kA4H7wZrca4E/LL2zntJJWUr4aP+D6sueAB1zTiGz1WGz+qMM0UYXeQ6nI68kEZqnCQfXpeMMSxA4T8hbor4PRl9vWup5pS/jK7eJnmqkowyLl/LJ2WJdStVlaRt08e2EgdAGO5j3JatrSx0rToTPeorwIp4fmSVuyoK2vGjlMRDm3lkcpEUA2mU8lXHTa9Km0vVp7t5vCWTYo7joPbca7kDbhRwvvNPw+jv1FpyqHlooQXsUG9Ij4ErfjOM9Ac+GDVFC1jcRiWR5Y932IoyAvyaz/mU72rWUUZVwSGVBx+60EkN4Fw9vIpHQBaHq0wAHI5j/jPC15g+S3F2dsKt7ZjatNfMUTf4VsF6yNjcTz1VV5NC3KwKJBbyMN0ZRVYALyCpxt9azvLp7mZZI5A0FrHgQqMLGh4OMdfcmhCQ4yzAg8qaKRWRPLupWYQsUXGSHStF0zUNVmU2yqyZ8NnY4VOGfL+gwKz8RIpQ0kZc5wcny7fgYOatrOFYrKeeCSJYZkVWZWG3PVl46Hd2/qq9lfMMyyA/ikpLoLQcJdxSkEeJsBHzs3YLVxEpk80qzRwoMBiMFmHG0EjFOJDuyG69jQV5LMYBE7Eqh3Kvb5FKjWZ7Dc9RzR8U6fUANEjHz/vE0NyLUx32nBorq3+6J2LpJERtbrzTC3/iaVgXigeNPzq5ym7+k4zSuxsLy9McqQzPahtkkij+4X1NUc0H8O2sSDw5G8J/xIgcNgdQaZBG0huR+0Z09LV8QCzMWccdmcQaneagHltYNghI8WbfgKT2BwCSaEkvNbnQsyxc8EMPMP3Axk0Z/ObeEQLY2Fw8F2zwHeVRCEKs2NoblMg9a6cIHMltJvRTy2PMp7blPQ0m60Q23B/OZrAoaIyOfmCXMVzNoot0aDZCVOoKX2BScsmONq4Jzj3rH+HlhT6l7onwPDKP8lwFPo3mrOxaTT3uIrmUPYzHxAGXJeX7FEncqA3PNB3VzHHalIfDWOW44EWdnhqxYBd/mwSBTFWABkXGTj6TjpuYHPiK/wAx3DRwjO8qN2Vz2XIBzVrbrZ6rasulv4CxnLgkFXfsX5EvxlSFzUKdK1uYLOtu+w5CkkD9gGYE1oLB4JwJLmOKYctEoYycHoQFCgf6iKK2mGUCxY/35h/FOj6rMgwev8qls8Wp+GJJ4N0y+WTYQ3iADhhg56UIuMgjPDZGfikMWrSQykqd8ZOQvRh/YmqGC/s76Fsn8QDzno+Pfsax30XJ4+DM0LuNDDekIN6I4MuRiEM6BunTOf8AFRupX81wkHit538SWU98EhQvxhKZXK3V4zR2iM4JEYx0xQF9b2GnzeFqAaa62hpYoW+z0Rz2JFaOip7yRLUwJHpFJ1J4UZLNfDLDa0358ei/pzS+KWSJ96de9P4NOs7myvJ2VoZVia4tlDZRVUr5Gzlm3g0BbWpfHFaQZQMf6Ze1AxB4rlzdxyuobYc7BxTuLUNIWTxZ0uZcAkR4Ueb9yRSq+SCPY8Do5GUfHr1pYzFjk1baGomX2g1iUt3/ABHdOhisIkso24Z1O6c/MpAI/YClFk8YvYZbr8SMOGkDcggH81CRKHcKxAzwCelNUtHThkfHqelVIVRQxKkgT9Pu44p7aOSHEsEiKyydSTgZ3nrnP9qmltv+thVz+CZF8ceqZGQPkUn36hZQPJZzMkI2Bouqsxz0DfFLX1XUmcOzgMCD0FJfTY5UiA2lsiWkl5dtKFtJXRM7YrZPKo6AKqDihdW0Oadd9w0aXaKAscRyn+kJgKCfalCXqzBZcmKUEeYfq65WqODXFkbdPs8X8wbo1CXcpJ4P6SgJB9JLWFhqFjcC7Teph5KFWDHuVOARTZxENVSRATDMFlAA/WOn/lVONWsto/BfJzuCv5f8gml1xeW7na1oITkeE5Ptwwx1riWbLVC1u7uDly8mGI8JT09QK2sNRimvLqyRgAmGtV9toLL8o1Ss1+7xFYFcyk7SmOQfbHWllncTWc0snKT4G0sOc7gx/uKKmj5Gvk/nc4KRuufpLkkZ/MvUVi7lsgH7ulC2OoRahHvXAuEH40X/ACK+3A2AEdAcisVtyMVOIK6mfipHzJjCkEbvX15o22v51b/p8CPqQvRjQ6Pbib8WMSpsPlPTJHBPwa6BihiLuViiXl2PA+BRdxFBSbPU0U1tmntXLMf0hCIWkYoih3Pn2/8AJrOX+IbOxc2wUzlOHdegbutS1/rrykw6cWhhHLyn72r54EN2Fn8yl1BcL3buafXT2C3uzFbIybJjj6aytNN1GaGM5liWJVPOxiScp8gVM2ljdi3ecZaKNQ0qDqAe9VRaNoxHMCYpJCJQD1XHT96wuHAs5fpYkhcDBSEYWRD5cMo6svY+5qU1+mySY34c6JtdXN8ekVQ2mYTdXj7YBzbIuDLI2eAo549SRgUXDqk8jwWupzeFZuMNIhyXHq4HQHAHCjbSww3ywlGJwfKoXqB+kEcnNUq/wz9Nbjx0kuJ8DeFUiNPbplyKaBUA9+0VOxS4U2Lny7tYlP8A0zBU/JzuBFAwW7TORcMI7SPz3M46hf0pnq7dhWjWd4v4cLMqjovp7Vyx8CEwX26Rk3ShUPLEgBQ46jHPSktjEk4glTcZZW0W3TbfaEjhaPfBEnRI2JZQWPVu7e9ItWtBdR+lwgxDL6+iv6iluhTfxCbYtHb+Np2T4TTNs/aFm5NPh4s4YIp8XICwt1f/AEdjigayujAjJ+f4/eMq7o1o1GAaXBc2mi3kcginnSdLmKMNlfsZMdmWpLTdQgGqtcas1xscNkw/lf8ALlO6Dptq1nMFiXUSF5iu24I4j652r3bHrSM6DPqkRuUSK2TdhJpTtEnrtUDLU5o62/cHHWT1OJslmyTyYwguNMuLgIk0EscnXjzBR5iVV8ENgV57fScs9tBLNPGpNnBO4MLMTks21FJK9lPFDWWhQafeRz3LCWJM7ih6cfcBwSaxZ1ZyI2JAbMTNwevGQeRuob0hGwkg8wRLAeUkrfmHv6xnDqMom8ZCCOEZCAF8IAeTb6e1ASlZb46cjpDFczJEJ25dYG5RB8ZAFCeKPqGXozjeV9++Kxlj+q1iC33lPEeFC69R05X3qdMEMPzgjYI/P7Shew0uEkJbqrLwrscufck0ogjt4FaKyLSOjCS5lfn2EY4G5Y+57ljTG8uUdmQ5RlJ2MfT3rjSpoUF1aTbEludkkM3YlQQYye2c0bebMKmptazmDahq+rWyRC3lSOCQFBJbqEYN6HAypFTttCnjFpg8qtkyc+Y96e3tsRFNHjluQD+odCKA08NIgjC5fdgnvkdqlXtCRg9wZcsPSM5bK4i0plRkL30WyAD+iQO6fPkHsd9RO5z5SzfBqp1fVGiu4rW02MtnGIlfqPGJLuw/chf/ALKS/wAvlNvLOXUGNfEdPYsF6+vNMaVqPNiz+sOuBmAqmGXoSe1b3UaKEZRhj1AoTnqKaJpGsyWv1i2l21uRkSBT09QOpWmT8w14ioU4sJdmzxQwiUnD9qWJE7o7KCQgy5A6fNV8GnTGxt96bAUyytw37qeeaFqEVLKAbBNYi3Ur+B0jt4stFGS7MONz9O/OEHT5NIpGVjlBtHejNSSKO48KIg7B5iPWgUBJPsMmrIAAJBFeUcTsBwVVQxZuAo6k9BgCqS20a+QFr0mNdpKxqcuG7BuoFY6XArXDTnIe2gNxbgdWlDxqo/bcT+1PZNankcRTWkBuDy5RmVR8jkUHUY8AA+sCQTgC/WLUsVZQzzvGAQX8jA8HPIIoB3uJQwtXZ5SzGQNjygnhVJPNOZZTNbyJMAjOnSMnC/ueTUafEtpwR90bZUmuQXzQ9pynnFGOUtr1bhYWZ0WUoJpgRkbiAxBzzgVcPplnaqsaWsXhY4cgMze7E5JpXEUuYFkTmJ1BHse4rY3V7pdi8huGePIEEEuCCfbOSBQmZzxQgCxPMSarBFbSrPZJJBKvO5MgU00nUrTUgbe7TF31VBwj4G44rE/xPbSqVurBPmNsf4OVpY2paV9Qk8Fm6SocqwIH99vWhMhcU62emFcy4A7zK+5utLiAkul8IABVCYBIHsBUZrd9YXZUWS3YPR/FYFcf0qo4rOd5dUlVzgRoT07k1oLGFeGVxQkCadFstD7007AyxFE9bfiT5AUdKpbLyWsYfgkZoO50yW3gNzA3ixLjxQw8yZ4z7iglllxzlvfNPNt1ACDiC8prMs1iRlaNZoJBv8SIqTnBA7EDgEcGiLSyZx48z+FErMgAG52+BkAVhNJdy6daTQuhaJWgu45MeGzq7KxP6ST0NfILt4R4E8cseWLIr+ZQT+lh1FZ30wCb6/eCIUfMZvBEk0D2xhaNHVrjxgQ5UHpGASlZy3UjTGTxG8QnPU1gzBhhmGG6bfX4FK7gSxnzZZOzD/muZvTEDZlTNLFNO3is8aTqGR06rkZ2n1wajrxibvwvIAQIzKBmThg24ep4/fNNbS4W6tHTP4kHmHxRug2dwdTj1R4j4cKs0ZyMu3ZkXO5uMjgURC1izNrw/iNNVZdRN2LU/fILcyhhvdLuoIo7SVB4Uax+AfKQF4yFpNd38VqSyFfEOY4nUcqenBqBsriW3mFzcNtaXlfXBP3nvgmqOfUEmtDC+No5TbU6unkEzU0fA6OvudHI9U7mOoQKLbxZJ1kmYh1j6DZ0OwjAYqexNU2m6lBf6ckScXNuDG8TcMRkkOB7ipiyWDVpVluCtutuvheHEMRso4UAZPPqaO1FNOt4R9ICsycGdTzmikBRQAE5f6edVSPwnpo3l4GHB96RXdkrksjBXHQjr+4PBqd/nmqI5Uyh1B/MKtrG1RbL+Za3cqYwm/6VVKe4DlgHaqtpsM4nmvpupIB9jJ8WtxNC90FHj2jKH64kQ9RHkY3UqnMjXSPAGDlle2YdSeOnuGFP7+5uZmhnRxFYvGksVts4wc9VB2jO2urXUdJsEEiq11ecsisMIjHu5IBODjheuMZq4sAWMySBgdiZtcB5jBqC/S3ibRKrfb5gHDEj2IreX+H76TPgGCcHlWibP9ttSMksrTyzSuZXkcvJIepJOTn9zQUPjmbbEGLuSCoHWr/SOaNSuzmV76br9uv4gban6+Vx77hWmpxJDoqahYGKKV9qXao3RjkMRn3A6frpPa22pSzrGY55GbCoM5AP9XmwK2vExaTQfUJO8MgeeNOFOBg7T0fGeahRRF0ZdAJP2ygvuY03LRyJ9PvIRmXxiO/oo/eqjRtMsLXSIL2aCO6uroF08TlI0yUChehavS29jKdz28cLKcq8ICkH3H2kUHV10VqzY/eWDIGtopsdItI7nxrnz20KeNsPWR8kLH8cZPspFNEn1C7u/FSULIOQ7HaqDsPYewFImmu7K+dL3BhnG2KUfZjsR6e9MYD5XUHuAaV19+CTYrB6uV1msivwz7qMEllJHdGKJoHd5i8WGhNyQMFv7bgrCkEt1KZDM0jGVjlmzyfmqqKRFiuIJgJLaSJvFjPQlQXB9iCKh51VZnSIlgGwhPXFMaLbxnkcwXNGCSkeIxHc5o7ToDNIR69fjuTVN/DOk2c5nvL1VmWBhHFA3KM55JfHUKDT7U7GyntpEhjjt5ApMbQjbzjoQmAafbVVaBmmmizCxJfTrSS5vZfCxGIUPmbPCAhWf5YkKoolrL6ebe0yiIfnYck/1VnoVxIWvVcEMRHgn0TeMUfK++NlcZDcCl3NsYsdUoSBUy+ndgQmHLd/RfX4pYwtZJGSNkcp5W9/cUFfvMLYIkjhBw6AnbStZB4fPBXhWHUU0q8GUOn3fxKYtNZWsj2UzQuvmaI4aMj2DA4PxSCTUr6c5nfxfQMBgfGAMV9RL+7bw4i0g9ei/uTxXN1p19aKHnjwh6OCCtEod1IUDg0TMDOzdgD7VnvweK1t4/EEh7om4D9wK94RxuI6GuxJxGWnSqGFu/G7lD/VVKsZwA3PoajSyB8n7c1U2s9ykKmORZUI8jGs/V0txsRVhm43MSJY3LS5ETxNGfUluB/aoCWIxOUQs6joxGKa6pc3aTRTSSMwYEeF+X5AoH6yI9mX2o6IVWhCAGhWZUadcp4stq6EwXWZQeoDkYYN7NtpPf2ep2M4jt3le2kyYh1UD9LdhimLalKFCwgQwL9kUQ2gexH3sfdjW76sI7UvJDI+f+yrr1f/AFZ5Wl0LWfLLAH2MP0opCLW1J+nubk4nnfBmYnJPh/oTsCBVPcW1mFKGJm7ZZmZj8lial9JutOvYVWZ2TViWa43qfNzlWQoCAoXAAppJqVtFP9PdPiROsnYexoTAC7GT3LFXq9pr1nBxbKkdrtSJPviwMNnqX485PqaEkuHEpdGKkMNu3jAHQDHpRU7RyruUhkP2SIaChtZblyke0AYaWVvsVemWrFYuWIs8wVnAgmorp10sy/S26zqRMzKMNIpwWG7llYdRipS4gdAEjZijElP1Afpb1xVTqklnHcRRWcZMuCZJCTvcngBhnA+AOBWN7ZQ2dvbtfGR5rnewgjO1kUBdr+vJPcVt6TtQs3Co7gmiREMBuLMBGBVHAYFuOa4upbog8HAGTzx8ii9lxHb+FdxXElsMvGOdyE55Q7azt4PwsRzhmIzDHMCvyNxBFNEKfNzNvT8XrhPphjt/WYaM7QTS3B6LHt2kcvvYLtTP5j2q5u1mvLOG1S1ubaFY5hcNMxkJ3ElCW7sB/uRUclrH40bviGVWDKqkNuIOcBFyf9hX6DbNM+lRtPJJ9ROWc4ONihiiqMHuBn96jU1Bz/twG1FRi/4v7fv39pJJZXaW4i8WV4oshd4xhfT2FEW2lwSqGuHbLcqIscL6liDS/XDfh1WeeRrfjw03HaTnoR0zTy0O2PA6AACkNXUYKrXyZmtpgUd13J7WNJm0x1ngbx7WUZG77x2Icd6WaXfx2U7ySwGUOhjwDgryrblJU+n7g1YavcYtrdMjIdyF9sAGpXxYbV2YruwCUX56U5pau9RYhFAawcUIyuv4iT6cwabAYA4xPMz5lYfpBCjYtTUlzJIckhMLsAQYGK4hgnuHKwRvI/UhBms5EaOQo6srrwysMEHuCDTwRRxIAAlroeppLZiyuDtMRJgb2PJWnbEBfNtZe2f+MV+YIrk5TOR3FVmgGFA8l0XcZxtNZWv4ZSS4aj6RjR8I2s9D0uPDb2E8ci3pd7YDcIhw2/oCGIOKXhrNJgtsrxqBgK7bs46HcQDXoIby/vZY7VkRVQyOSPLtBC4AHuwplFoUkq+GJJGcn8g/LSVUNrNjoSmv4Y6LBGZSfTNxPM7unhxffINrHsqfmY/twPmvltp1nHkyZlPfPf5o2c2FrerZxywPMEVJmHJ3LxtZslS1MYog3G0Z6CiHcoCrYBiBJGBPsLW1lbK1uoht5HxIBnaJfc8jkEYrGZyqct5eWZvbqay1a6gjhGmQuHmnPiOF6AjgL80kmu5SyokbMOPEHotG+kxC2eeTNzwzMUoAkiMyyqPBRgYn/Gt5B0O4A/5wKBd2IIOQ47VmqNEpRWU2rHfAe8cnUp/pavshMjRsAd+MOB6d+npRmT0N+h/xmLqIwZgRm4juZcl0Pc18sbBrhi8mVhXqe7ey0ytdJkupg07bFZvKvVjT82zRXDWqqMwZ3hewHOaYOqAKHPc46hqhyJ8tYRGoVEVeyCvmuzQw6S8UvM0xAiT4IJag7rWYbPMcSF5x69BUndXVxdzeLOxdzwB/wKKlkD95VFN2ZlFK0L7l+CPUUXJOzwnYgVe9PV0C2Syie6unW7mQOIUUFUB5Aclq20HSrW7nuzfM/g2YUtEnG52JC/stW+pp+Y3e3mHwYntbO3jQS3YaRm5SEHAH+sjmnFtHbSSbUjNqG/PCx4+VYlWru5tPAmIY5i6o59K+RsQQBjb2Hekfqls3iKFmuZ6lbot3ukTd4X2DsV7UikeNpGLRx5J7DFNLnU4Jbh4pOFTCRyfHUGlzpEzFlZSDRl3Dm4U7hGkhs7YkRsJ5RkHb9gPyfvx7cUqiWae9DzyxjhizvzsQAnIQeg6AUa6IbpGdmVCVV16557mgrkGKQsvQFlx7HIrkb9ZIIBwbBjeDUrKF/p7GMrbIM/UuMSyTfqf0H6Vp3Y20WuyyyPw8CruWM4Z88bjn0x/mkES20dvD4SIx2Au/cseSc+1YTRMkRuEWYID5JE4OenPtwOnc0NtrEgEj/ua+l4utM6BHw/cs001bMuLYtGXG1ifM2PbcMA16SZbeOOCZ0jG7OCcM7/qxyaFtYbmCJPrL2/up5iFS2MzhY88BXIckt60FcBIpm2QoBkqXK8j9+opD6VNTPvEzaRSMk5z8QcalDNdFraErcsMB2GAvqcnoazsEn+u+oeWRp3LCB3OTuIKjc1HT2zz2n/p+xncYlDEKA3XIdsKykVnpkDpPGLpTG1syvcg8bQDnmn/LWJzkX98H2iufV4nY+IkwkBwwPPPyTTewtPqWj+pVhJK34dvn98yEdguSee1JIoJDqM0sgUgHxYyPtw5JBFNnuPo1FySTIDtiXPUnhj8bSRVGVAaUZ+e5t6e5kLE9Yjh7LT2nGyWWN4+IfKog3dshPNtBom2ntS5tH3W0iMAQSXXcee5yA3Y5xQMU0M+ovY27nxiBLAMZVozGJeoPVQSGoyW1iij8bUXMAXCI0Xmdh18Mr0x8ms4jVvbqfKmZJZzgwHXLVns5ouC4AaKgLCYS2yu3DAgOPQgc05l1GyjjzLIpdQVgfYTw4KEuvTyrU3YFXvQ+1jCCTMjg7S4zgA9G83UUYaTHTIPAO4H/AB7EGRAb6+F1eOFOUTyLQ/imPB454IPT4NWU8djqSNbzxwROf/aXKIFaN+wcoAWjJ6g1M/yjULkeEBFHOjESRu2PMPfpTOm+mQu3y1gju4KCrIqApFlYyd20f8+uO1CX8ni+GzEmQDazHuB0r4YrqG5a1mjdbhGKNGRzmsLqKeKXZMhVsBgPUHoRT6rTXfUuAbndjHdz3KW9ou+WY7VTse/JJAAHU1a2Gj/jLA13BNdS/wDxw7gi9z5mUBqj9LuTZ30c5DBAHR2HYOhjJHxmqRnBw6ORk7o5kPI9wRS/iHIKirU8mN6XiX0HDLGsNnbaZqEr6hdGFbcCSIIDud+y7l6D1Fdi71u90yR5ifAd8ruYhthboQrDIHvSO5uM27JM2/JLK7HJLfJ9a9aT3d7DItvnZBGzy5OFCqpcge+BSwIIuviel0tXw2ufrO6hv7lPr3+fU51rTbGCNTEwaZlDuy8LuPVQBxS5bye3lWGJ7meJQFly3XIBOzAyuO3NDvcyXTLGmcE4zROo6dJaWMN0kzPHJIYXUrtw4XcMHcc5FOr0rcnge0x/GtoF1GlRoeYxjYWUM940SsWVozIm7iRSD3UjNMrKBraeW3leAK4J3Nz5CSCwx0Ye9SOmXxtL+KVmfaoZTjk4KkcZOBzVlqOm3Ejx3NhG8kjgCdF+PuFS64hPAagRqJ2giri/+XKbto1mTwWIRHP5ieAADTGaJIYkslj8GPgzlWJdz0yXwCaws4bu3nZrtoraIoQ8rOu9fZdm5ua7Oq2awCKBFvJYf/qWXaqg9hGCQQvbJpEl8bR3+kp/UKbUYowP+U7toNY8ZjbC3t7ZP/rpuoH9IbqfhTWkT6RZSyQ/VyTy3w8OeZhhFfO9Xy3n68GufptQ1W2aeBp7ng7GAxGCOyjpSCztL68upLd7JF8P/wB3PMSiRj1dyCB7dzVlBbdYCjsd/mZh/AhF/Y+KGRxiROPcf/ypUq8Mm18jnB+K/RfH0qCSG3j8W8dfILmXgEdlCDqB7mlv8SWVt9a/hoEBCswXoGKhjiraOoV8vKyFxfYnyaTxpSw+042/GOK20KRlvrqI9LlSSfdelLbWGRykKkoAvJY8Adhu6EnriuPHa3nVrY/9t87jwW9iKEdNl3AdytFTZ4j/AFNC1tvIP4Zzx6dDQVxpF+tjvhaEXLJvMH51jPv9oY1QZSeMXEIDxMA/sG7q1dWzNNIZHOWYktS/h7BKnkGRQsGfmP8ALrgDkpWJs5wcDBphLLf3TyR2EM7RISpMKMxxk43FRRlvpv8AEqQgJZvtPI8TaG/s7A1uW3ZUR011MIzPdozQQylF+9z0FYSLJIx4Bx/3D2A9TVxd295b2ZTSnV4Bk3CYxIT64PlI+KipJizEunPRscZ9mA4pRSLwKlSdALQDb/XFX8TmdhYNFEMuGjSSQHsXG8BfhSKJS9d0UofsxgEUy0qx0/UA93ezETeLsCMp2D06LzW+oCCC6ltQqvPD/wB4hPKucFeT13A8YFVcqThSSPxGLN7CDLeRXB8jMs2d3P6uvB+aZvqCzIRJboZ+7BiAx9cYpPDpF7fRSvbLEWDDbvdU3MOyA10lhq8ShZ/COD6kOP8AFLMqDIYD1BOZDDAN/M3SZmQflznyjoDWV4ZLiBAH2kfhS/1D8ufXbzXTxXK8unPdh3oZ1mM0PlYRsXJJ6cY/2zQk5sH/AK4gReeY6SzQ6WgtHDyQkg7hjk5fY39Lc4PY1MmR7pzKVY8BVUA8YNUUErRo6r0bA/sak9QYtqMgQ4Xdu47Z5antG3Hv6zW0dSlF2R/x95cfw9HZWMZWQT/WXGBPNEgfZkb1h3iTMfHXy0Xf3di88dnCWIXLSHByH99wFC/w3b376dP4YQJeKFLvywUZ+z03191jT7lXM/2PxsG7K8Dv0NWYEmzHx4Vm4FkjAvMySwW5n5A8NOWpy2n204iinysIdGJXgjBB4qb/AIe1SG0E3808QpK+WkXqhXI6d1pvq2u6VPYzx6U7y+RhLOQUCjaeFVwGJNJPp6pe1OB+UyChF2CIxvBbYMS28IiX7FVQGHwygNSmQhZUcMfOMFj1yvQt74pfa6rLcIFjgnuo4VRXnTqG991EePDIwU7gT6jHNZ7pqqxscj/cftAkETbXUSW3tr9QPFi/6a8buVPMbfttZf7UojutPTXdOGonFmIMP3XeTLsZ/VQxFEa/dMmnRWqd5RNcn44Rf7saBs47GQrJeQidtoQByQoHJ/KRWvpMFVGe+Kk3Rsyuv4Oo2qUb7GTBQj2I4IqUntyhPhHbz028E11cWhglZNFu7iFnQSpZsfJ7hXZv7bh+9V6iC3t4EVYZZ3hjllnZc72ZQ+UDfatBbTo7lcFT1Kkd3ifnt5YXysqPJb+K2PwgTkZ6bsrgGqSKCC1sDpkLql5dxYuH6+Hb9ZJG6+aX7FH9VcapZrKj3MClZx5nQdG9Sg7GudAiiSzm1CYCeW4fw41YnAVOrP3JJox1PKWNAL1/n1ITk4xDLPS9CkH09ok0E5GIrl33bpOxdSNoB77akNavp7vZbrHIltZsUOR1m6Mz+h7AVc+LbOw8SFYmHIeHy+/TpXEWsTpK8DrF9I7EGNVA69W9y3fd1pfS8UtlmtjLggGz+c/OZLbNzHaQgF3ZE3ertgV+lXMn0yRRXirdWpRYshcspyAz/AHPrxUvcwRWv8QwSoqrbDZcyEfYihyjdMnaGFP72O5mK3lkfFjjYTyLvGHjBLE5cYGK2lNgHowyk3Cp9Mj+glmgklMTLuRB5l2g78cgnANQ6NNDMxtYHmDgrPGikgg/6QcVY6FqckRnWQiW3mcyW+OqKa7ur6aG2lNoEhhL8yRRbWJPdiDtFLPSkEflNj/yidJ0KBj/AMu6j22mEWm2kUKtEiwoBG3DKcAkN7+tJtXWa5t9iMQ4O4JnCt281YaTdCS3eIuXkjPVupHWipyCvyMGkNR7EwCcxVa6f4G2efDsG5YfaP6R70j1i2vZbx7kq4eQ5jU/o6UdO8lw6IrCCC38ltE2en6ie7HqTRMs+rXgjiWJ5vCI2OFyfTgHrR0sZ49Jv+G0/D7G3su5sBTyPQj+Yq0OK9a6V7kN9LBy+9eF+DjANZyTaa00khkdWLkmMryPjkCqiOG8Nm9tr14kUsiFbeGM75VUc5IQ7AfbdUppdnb6jeTxO8ngQxSSq3AdgvC5HIFMWDZviZjra4tqOZQaLfwwq6RK8lu5AkiYj35UDoadSRRrl7NjtPJRuoqY0u0a1IyUZyd3lOQCeBk+wp+s8YJWVgpPG7rx+xpB7BJUxfbQz9vibLO8SFIVjgUnLhAF3Hpk7RWPiEnJaUn2rYRNIM28kTj2Iz/Y8ihZXuYHMb7iR3AyKWK6jZJgaMKE6o2U5YdQKnNZ015nS509MyzMEmgHdj0ZfmivFZJMSjw3zhG6qf39abWyGVTKxCQBgrdyX6gIP8+2K5NZg1kY/SpwiqLTpNKjWCeSJ5nzLIE6KehXJ64xXtWWZreK6SMbGQJPMO7qCq7+/CDijb98yCQ9fMpodJYHdbS53G0uIxHcqp/qMgKn5Aq2+9Rs+Uyt8icWgX+T208LHeD/ANQPRnZnVxz0OMe2BRj3N5LaSXSm2cw48ZWjG8qTs3hl64OM1jcQQ2c/0sGUtZos2pBJ4xvXkkk4Yf5rSGKWzZRMI2FxE/k7EEHAfpxvQVLL52P9p5+Z1xUTfTxtNLKlvbL977QF+M+p7AUpvJ7hJorZDKwZUkhdj2kAO/bjjINbQtqeriWa6wIIGUCFfKiZIXyp7E8k81mJEmnvL/8AJCpSD2EcexP/ADfbWimkASMGoVbB5uI5L68yV8U4HHFamxl+jjvGckSuUbPUd+vfIpYck06vb+TbFbQY8CFeMj7nOAzf4AHxTxFUFAHrGB1HtnqvgQrDG7ARjYD2rS51gPCELBiOhzUhBHcXlwsSnBc5J7AdzTm50K4SNJLJ2nYMA6Y5Ho/pilWQXRer69p6RP6iVUf/ABLY4ec3Q8K3aRuoXb8s3FI7aC4upRDbIzu35R6DuewAp1ei6liZLmIw+GpcjqCwHUEEimf8LWoiim1K4fEDBrZIkGZHYbXbqQAoooZURiSMTE19Tcb6/mUuiW4tdIFlP4MUokeV5E5WQHs5ABJStBbW8pIE1uH5WMMuUJ/qI6UO134zsJI4poM+WJlAZR/QyAOp+DQz/hSBQ7NFIN0LN92O6tjjKmvN6mpvYuBm/wBIhjmT2sJNbxvG4bIkKXI7KwP5a4053u7i3ghGBPIsIkbohJxkiiP4pFxM9i+G/EhP7lCF3VmNOklt4vpmMc6JmIg483Ujit5draaFsXLGsXKWfTLGG7LKZ2dMozMev5SMBRtrSMt9NHHnzWwESk94h9h/YcUNa6vDqYVLoiDUh5H38CUr/gPWrgo5B8ki8HPQ+xrE1DqISG46+IA2L9DPMxY5Xhx29vasrBFWOZUAWJSZ2HZSzKhUfvWc7FfPja1fZJ5E04eGAj3RLzY/QuQoHyykn4FUUkgg8GCUkEzt3iP2ujD5oQQmSYBeA3rRNpc/w5JCqSkQTRIGnEiFgT3YMK6n1TRY9n0cct7I32hF2D+7VcaGoDgH5hwpOaxz9ojuWmMtvIgLFJXieLGS6MVOzA6jimV1ZvFIilpEMgIEZY+GgI+1FrVYbz6e5uLZ4bR1TxC33KvooZhwW6fvUs19IdSt5p2leON0Mq7jyAQWrY0ixUAHj9oYDg3j9Kllp2i3kEPiySoI+fplH3lf617CsmnbT32XWZLWU4YEcAns1MNP1q3ufJcsY3my9u5HlAB2+GfQis9ZiDxMHUEeo/3Brnasn8vaWZ2U44hMWlWeY7myEkaMM7ocvkd90ZOSPdTQ7vY5ZPr7c+wVy6t7qVBFfNJuLx9GkW3O+XS23xofzwHJKfIxxRP12mapEk1xYxTkNiVshJUPyhDmhtprqDHNTiEYAjB9JPPqGh20hhka5vpC3B2iNF9sgs5ppZ3t3Nyirb2/5Yolxn3YjzNR9tbfwukpe3sDLN7sWOfbe9cahrwsAEWya3z/ANs7P+elUdb2gXjmUYNi8QiWBZNOlW5jGHI8JpBghx3GelTkVtZ6a5uYZELlSjqvOFPBCgetCy3eo6pL+K8zhj5Ih0o1NOEXN46wj9PVz8CgnUCiqgxqUNq2Ys33LuYrYBVLZA53kH9qPjsZ4vxNRlS3j7IPNK3wOi/vWsmoRw4SzQR4G3xSAZSKAHjXLOyZOw/iMx8wPuOtRvJ4H3nMSc81CJ7qNeLSMRAfnY5euI49YlQPDHPIh6PR1ppyzkM+SFbJb1HpVH9Zb24ESuiBBjFdxzIUEycjlgnYQsVCNw2/7QPfOKKNzA+2C3ISGBCIlOcBepO7oWPegp7ONlIR7lfhzQlzGBAzJJcFzhRESSiqO4Ge5oKLpcFtucidp7byajgQLdWvitIsKvnwcgsWxxuAGCBmklyHgukaRG8AMAkycoygDjP5W9mppHOr2sTKQTEgjkT9JFZTiWIPAw2iaPyo/QcZUkZ6g1bcobaBg9/zOfbZxjqFOYd8Lbt8BQSQsR5gG4K4HfcMDHU0Pqd0jzRS4IwqiL9IQHcB8t1PucUDaT3UdsiRMQ8Lsjoecq2GA/Yq2Pmj1/HXEiJknzDH+wHSjHjnvj2nDYBZyT1Fwu444JoQwD3OYdwydqAhjjHc4FTr2UybrZJ2COwJQjALVbxRKiyaUjBpeHXcMv0Jwh7P0H7YqctIYZnJcSMI3KxmUkk+jKOgpvTYKGIOO/mFTbR6r94rbSLgQJIrRAFijl2CjP8A91YQxShzFbyFyPvKnyiq69ntoGtLC6VGguInkuN35C7ARN/SRsz8PSHD6LcP+F9RExzE+cAH0bANNK7Ee54+JwJr3nfgvps0DdXnVnmz1Ef2qfhmz/amc90304ETeV23SKK+6dcRT20l9KIpL6aVkmZ1DCONQoRIlOQgAoO5UMWeIIr99oGD8gcUnqgFgDyO/ecdSlKH8/eBT5eFoiTtf/frRn8OTxYuLC7Z0UkPBIOiy8qVYekgx8bKDUM64Kn3I6A9OvviqbQLTThDNPekK+fxM+gqcFW0zm4Tw2kXLKfwgWTyahSWF3JJstwsh7tnAC+pboK5u4LWQGCG6Tx4SZFmYYg3Y8yqdwLA00ls90J8KaFLN/MNsirA3vksFY0gS3t72bwYj4llbt+LIpwHl/SuOdqDv0Jas3SQAkkccnqpUgAnDV0faEau4aO1tghlWGAmdV5cE+clMdkHX5r7YQGSGN2ZVLY2A5BP7ds0j/iJ0sp4HtWMVywMkir/AIZvdqfCO8ubeNo4biESRgJMyNtDY65IFPEFUUjgxrT0tNj5sCou1HRori/lu5n2WWxHeRerSnylEXs3HO6uGvPAjjihJliRduJf+5jqMt8cD2Aqj02Jb2W8SUxzRwMnT7DOVO9qBmbR3JtryJ5Mkq06EKYx0ymF5IqjmwN5x0P5g9bSC8HHXrALJp9QEn0samNOJA5XH9idxouSweCEfUzJFGOYhOwBX1UEnc6+nHeln0MGmXpLf9U6MgsZX4WWR8MhVAeiL93PXilv4j6tLFcOWAZyd/LHCkgLnJFWGklHbxUUVBRb0m89payfUMlzH4cmMkK3ByOEBHmFdWk1ta4hSMzHYCWU4PweKxkAXIx8YpXKWjbepKsew9KKBu8pyJyagBNiweYy1TUJL3FtzFbIcpBGeC365OOSawlski04zw7hKJEjJ6hgwJ5B9NtLN87MMNjkfJNMJ76SUQwFPDhjcl/dyNuW+KYCkbQOB11OPIo49JrpDtK8lrcYKOu9QaZTTajZwmGNhKsfRX58lZWdmRLG+e+VI9OScH0xTy3Oo3ulmbTVR7tX+mmDBSpweGw4I4BqDR6H8QquCCCI4/hNPF0ye5lTYbgt/YAipKS02lvzoOo9gciri5vbWwittK8SL6+5UJIEwAvqcDpu7Cll3YSwjADVn6u4UVFARdsVUl1uUjkjWYiMyNiOROCp/qHcU2h1ue3me0vk3hDh/cdmFLr+ARTRMFEjocyRDBbaeOnWjrnR5NVENzA/hIYgHdhTKNaqTiNK7bRkH29o8iSC+iJ0u4gTPVQoDD5HBpedAvm3fVXmP0mNf9wxpFDo8+nXYlWV2UdHTgZ9wKpbTUZvtuj5skeboag/TJsANCHgHaKgcWgPaHxZbtWA6/hkkj9jRgEEsi+HDLKQMeOQEwPnhj8U2E46oSD3FDSxfUsGw0e3q68D9xXbQT6SBnFTmeYRRlYFDNgkKKiXnuHdmKckmjrhy185RmManHWthHAwzsz8GlXwaIuKPjEIa5smBKTrGBgkOcY+a63RypkNHIh6MCP9xWsluwPnjx65oJ0tY87/AAk655/4FZzBDwGBgjWcVNrSEm6CAgIeZM+grm5nF1eyv9iuw8IHqoAwoPyB/mhre5tofEEZl8w3FyPLt6YGa2zZRPuu7qKMuASigux/ZB/zTh022LyT1L7DsDesDSOVJ/EjMgwwMj9hg9c0XLraRXc/htGvJMX4Sl1LHIOTkY/asb+8jm2WVkHjtjhrmR/vf0GOiqKBOmrKs0iEidVLuxPDKvJz74ppaFb+ehOUgY5J4mts72V+kt0xZiRPHIDnxMnqpPXJHNESNMJFkt4UdiDI0ZOAGLFzStLhrh4EIzHChVQex3E/53VR2SE3ceM9Bn9hUsAuR3yJVlKmpEytc3tw9xKWaaQ5OBhegAAHoAABXwySCLfLI4UcKoPJPoM03mWNEMaSI08rY2jokeeST0yaClsLj+aRW06qECq8JByrox4YH3PX4Ip1WByaAA4llMZaNYyXIlu532QxKjSRJw7mRnCBvbyMfgCmMqQ/kjRKSHWJNO1e5MKiS0fFuUPRkj8gdD2PUj/VR31ElykTwRFEnYKS3JVScbsDGaBq6bsVI4IksjNVQq3RZLiCwVlxPKXYL04XzMxPYKtY6lIlok23MRMjwpHglioYoWIzxwPg5xTmOzjsoL0Wh8Vxbgz3rjM2G/IgVyiLmo62V53kjy8jAqrljlu5Ayfk1KoPuI2rNo1R83fpXpMrdrWbZbylFhDGVj0LOeMEgZAx2FU+n6tpljayW8kM0ssJPheFjY6nkbyX3LURqMP017JD2UjP7qCaZ6N4c9w7OivKqgRRkZyDnoKM6DaScj0jH1A9AqBZjm1FpeaodRviGmYgrbt9gPQbT0IUVXXkzvcNIpID8rjoBSVdBdlDSDwi3YmjIrO6tfwXkRoQPJnO8Nn16YpF9xC/oPadraQry4m9g8NvPKoAUXJBbHA3jjNS8ilZpg3VXIP9zTibAG0n3U+hpXOWbeWBMhYUmSTM93LKFa7ExuYrmdrGSBxG8QYJIe2HDAgd8E18utF+kiGpPc+Mm9d4IILOW5UkHjcOhpmkZG3d2UKi+nfNazXcUyiwXzFcysmMqx/T/am9PVIAHNftBhhft/MkVMzSGNmBCt5i3de3I9RXRgZZCrqfSsrm4X+a3GcIpYqAen/8og6yYsRmOC5RRgGQEMPhlIpsoxI2iMvpBlBBAPpBLiAxReIMgLgqa9C7apc29nHEkcs7qkkgPX1bFYahqM97hWSOKNeiJWGnXP0d9DcHohO74IKH/BppFYKbyYJUoe8s2MUQung4trWIWtqPduC39gf/ACqx/h6BbPRoCOsmZ3+XqB1MiOwjihJZXU3U5/1cJ/8Ajiv0azudOm02GZJ4I7VY18SRjwuFGQw60goJz7yBJvW0tJLlWnRSZc7ZekgYd0Ycgilkt5/EaRCOCeK6i/KSAJgP6gcA/IrDV9SGpahL9Kv4FlhICfzMW5c/6sUEk6iJJTk27uUbPWOXBbb8EcijixYOYwApx3MP5dq08wklDB2YFmdua/QriTZEkEfAVAKimsiWWRJ5VXIdcMShA54qjmmDKhB6KKV1n2rBFdtzwcofUZwwoS9s5rmEmNG2p542U8g1ucOmV6j7hXUeqPYxnkBaz9Fhuro/vNDwuoRuTaHDD8M4si9tHFLq+9SpHg7T1/100mvC86tDzAR5/TFKpr+PU7FvFAB39f6aUz3TsoRPLGvAAp99QDAyYF3+na5DQ949OhkZjIzMT0Fe3aWeRJIntSIgsK+YUetA3tM46ntDbS81iQvA8bXELMEM7EhYj1yz7TgAV6RbMNiB1uJCcYbKgn2J6/uRX03EcDnwx4YfIlQElSCMHrSy/gFsYtjMwlQOfYtyB8YxRAQ5GKlb+/rHssMVrAqXEhnupgDOkOBFCOcKpGdzc1ltiWM21xCr3UeDDMh/wRQNs0jxx/V5iXbkSkZOwEpnA9CKMN5PAF8KSJ0XpJtGfgkjcKncwJv/ANQ+87SvR/eDOYYLhIZ3RJ5QSc9FPUbvTdTLraT21pLFLd3KbCysCkcWcsWYcZbGP3NSd5aCW48WIuVlOZR1ZWPz1BppYK2kzvDcOht7uIBJB2YkOP8AK4amvppQYGyBde8hVAojn+Zt+FamFOCoXExHUvyT26A9KYyajb20LLEkspuEMLurbCiEYbYSreYjgcUvn8Nk/IfcH/8ARrmOFpLEzJt2b2ix7hQw9sHP+KSUk5IzcFbEm+YtntktJkMLmS1l5hc8OCOqSDsy/wCQQa71TUJRLaeEQHS28Nm+ZJGx+2f/AMqxuxJ4HVQwkDKuevBHl9etbR6VcXuXRomc9Ii20/C5GP7mtEUKZsWKPzCAVziKblw8USjqu4k+x21b2u1rJWQeWJVCY9wajm02+UsirllJV4+jAjsQcGvtrqF/pzmLHA4aGUUYgMKU3Cg4IBj6aaezglIkkQSjbIoP3jrj9zS6xiuoZXkRmV2wZQO3U/3FL57+W5nSWbB2EEIOBgGnNrf2kckrzeI0cmXDKOjdQpyR1qu0gQVNUS6hzOVwxkzudu5zzVd/AiQePeuVVrxEQQA9kJO8io+9uhPOzxeRWxxX2O4lj8OW3YxTx/ZKnDfBx1o1YqMI23aSJ+5ebcC/IBywIqSuvFFy/iMwOeKU6PrWt3olaecMkKqv2gEsc9SB6Kaob1ozFEv3zFA8r+7ebH7CsbxKceohtemVWBI9ovzkEMUcejVyERIZJ5Nn00JXbJnJEhzhMYrKRJ2YJAjPIxwiKMkmi5Y44rFrCaRHkRxcXBzmNXH5SV4O2haWmc7hiK6YY2DmhE09xdMAIkdHYZY96Cjae1kUojGZ+N/5UB8pY9yQDVJF4UsKsMOjDMbitriBH02eVgAYQpjfuCWVcfvmrg7TxgGLXnifl1zJ4tzLLz+JI789eWJrGrebTbe/hLogW4RS3HAbHJDYpH/LYpU3W0hEn6G6f3rWTXRvaOpbAkRHX0ckUWkYJIcYZM7kPXNCt9xwMe1MAyZS67PGPwo2Us4TO09ECgAVM5OMZOOuO2a9XyqIgUUP9MrKLSQzWd2/JJkiyf8AzNb7CNMv+wVkkUdtwYDNY6SSumXRHXxYv9nql0mxivra4jmz4TOhk9wPMRSjGnMATTT2g2M7aOXl6SMZLdW7LXAuoZMqNqlWKAe4quupPCtD4SqGC7IQeFFQF1DYxsW3SSSbi+QcKHPXFK6hVrU98fMuXxRjOKRxKFQZLcYrW+sYpRtaXaw5AFZaBKXkllkXmMYSu5i7yMx5JNZjJ9MA35rxLo7aVMD5uotkKxIIY+i9T6n1rEqOCxwK4muESdo24f3rJpYzyzrRgjYJHMCxfUYsbZjNXbIwMAVjg9s18EkbEBTnNYymcOQBj2oyoZV9Nkoti+u/yjeWB0tRGwXkeJPI2F85ABAB7AAYptKiLBE9uwaNokxKOSSFCnJqZumldVl/FPiZKb+vycmsYDPZxvMZXSPsgPlJ+KKEsG8HoShFEgij6dxzIDg531jPaCG0e4uQcnywQZ4Zv6vZeprG1uYfqoZml+smbAitcsAGI6yNjChKcXCfzE5WYNOi4SELtQL1Kx5Y+5yeTVQhSifynbTI+6kl8BWbavmCgIMDavsK31O6SZ7dbfDmKACR/diXwPjNDaiyPMiRHMSeRHHQtnzEUM34Kle54X9+prWQYBjSzBCwAEWd3cirTTFmGnSJdSFxcEOUboiruX+8u4/4pDo+nz3l4gj3CPJLsAeg83OOgqpu3yJbZIhJbbCqSRSRmUzcfjFA/QdFTqMk0PUIPlx7mXZSKsVYsfEXSacHkZSGRyC0hz+U8gLWls3gssc7BW/Kf1L0yK00mK6FuHnVxI5YFWBDDB24IIrS8tra5lgAvYIJodwk6n0IUMvkB+TSuoLIB4iR5nM1xHeX5eIOAqpGzEckqMZINCa/BCbS1uZsq4m8CQjq0WN+flaxu7qe3nLInnXiRX5De9Kr+/n1BFE5x4f/AGkXhB+1TpId266ElObjDw7SaAeDZwxRDlHyzSt8ktj+y0vv42jVQQAWXeR6Ken96ZQ6jZW9suV3uqYijH6uPuoS0jur8zXM8kKKX880zYBY87VGCTgY6DinroEx9qUDsxKiAox9BxXxdw4HNUbaVEylxd2kSZAY5JB+FC7qBnsniQhJLeRGOPERv8EMAwqBqKe4vvBjz+HbMy6ZPNC2ZzMqMnYIq/8AO4/2p3CZhKtvKMKFyHbr1xUZY3Vxp+9reUx58jeje5X2rbTtRnbWEeWR5vFHhSFv/IBR25AoGppbiWjqupAQi5WXN/c2mnNE7IruPxoYhhtn6WdQWNY6dPpjaFqBKkF2SJIiezjDY+PMaZQWVndwAs+2dsl275pDf6elumx93kJKMjdWPVmqgOBc1v8AwWArTO5uxVG/2qDW+r2WnXBtkMt3Y9YiBiVG7qQ2A1NpdXtNRjNpCDbwxvli/PiEdyw44qCiUxXfPPhkt/YE1wCGjyXOUIVE/wAk0Y6KEWOa5mAyAFgwyMH5n6LDdWVlGztIHkxtjVfXpk1L7rO2lbLNvbzDaCdw/YVza3IVNuEI9CAaX3rxx3bCFyI8BgBztY9VzQNNORO03UWBc5uQxn8YHazk71PUD1pc/wBx5zz1owN5HfLEsNobr+3XihZE2n5Ga0F4EsSJnX2tVhuGTKxSso5LBTj/AGrtdoQbQCx6sam5UmNtMb/026UH/wCWMsPkNV1oLpBpwdxwxLE+vavze0uRA0iMNyTAK2PUHg1+hb47dY7DIMkMaM0fcbhvrP1LBJrmCrJMyv7me4bgEJ+UUjkjCAs3Lfpp5N4jjOMDsKV7Y5Jim4F1BYis4q26xAEEzrS3aByHBAcHNFSbtxxXPhxzPEX4xjaR612wfxOexqmuK2wxyokvdW31VxK3iRQJDgXE0xO0M2SqqEVnYkKei9qH2WtupKD65+g3q6xr3J2h1dj88AZ46YaahAiXyTOuYnYCVe3749entmhrKzb6m4jKyStCyxLAjbDMzFsNI2cLEqglzn0+RsaTAotHAHHv88y1/txOILy2hkQyWNkzu22VTv3Aeq4kCxn0I5pkl3Au6O4QtJE7RM477SRmsZodLfMDT6at0cCL6ZJBGr5HWV2Kn38lL7vKXDLHh9oVHYDjcqiMnp1bbk+7GuIB4sfn+5gzKm2ivbizQzR28aEll8bIYr6qFGQKR6lpurOWbMMsS/ZHEei/BUV6vUqXKtiuY3qtbs1CyYHZZso/qGBEpkEZBHKp0br3NPEYoQU4ZW4avV6q+I6PcTc5EFa3thfXgZVaCW0nuIP6JfDL4X4bp7YqWKSAgkFq9Xq0NMkgfEIplFp96gspbRSU3OGYH8yjtXRx7rXq9SOsoDmdrkkgnmpvb3l3aOHUmSPo6da+agsMlnHfQKIiW8K6j7bz51kXP6hkH3SvV6uXO2LgRWZZGhG/LbcqOM8UFsLEMwCqOcNwW9hXq9TygZh1UQ2/sohbLeWmfp8hJom++OT/AJRuxrnTo5pIZOfwQ3lU93I7fsBXq9XXaZnE+UzYxXHQISPashDK8ioY23N03fb+9er1LCLociNEtrGwgDXNos88uTiR22KvsEYVy8+nyBSbGKJo+YnhZlI792Oa9XqGGY5s8wrMQYZaXEkoZo5YkYeUq7hWP+kGsbm6uijReHLuBwwI5r1eqQoup6nQ/qPiPpf22BV1mvmTgJcyuQVIUrJ+5r1iLbe7TAttAMcfYn3wQeK9Xq0TgGYDkmyck5PzcOa7fnYIkH6VUD/jNASyI+S6IT69D/ivV6hIowYqsIsh40E0EYydpcZ9eP8AYCvqTx2qhYkR5x90zjdj2QHK16vUQwzdT7/NtQBz9RN8buP7dKVO5Z2boWOSBXq9VgoEsBGWiwJPqcIlIEMbeNMT+hPNXr6+mu9Wnu42ZS8hKEdk6D/Ar1eruz8SY507Uylnd3N7L4jqBFaw9yx70s0qZ0vgZcnxerV6vUMqPPjud00pC5QYH5WzTFtk0Kzx8qevzXq9WRrKCpuLLwYDdRLcRNG35xgexqfurmezkRZYImcxrFPNlsywgjycPgAqApwoIHFer1R4QncV6q/vLLzM4rvTIAPpoLmWccWxuXUxRsfzFUQFyvbNaxKipgvuJ5ZvUnkk16vVqagyBZlmE//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147" name="Picture 3" descr="C:\Users\ADM\Documents\Karime\2020\Online education\Lectures 2020\Medicinal plants of Kazakhstan\Sources\Pictures\2.jpg"/>
          <p:cNvPicPr>
            <a:picLocks noChangeAspect="1" noChangeArrowheads="1"/>
          </p:cNvPicPr>
          <p:nvPr/>
        </p:nvPicPr>
        <p:blipFill>
          <a:blip r:embed="rId2" cstate="print"/>
          <a:srcRect/>
          <a:stretch>
            <a:fillRect/>
          </a:stretch>
        </p:blipFill>
        <p:spPr bwMode="auto">
          <a:xfrm>
            <a:off x="107504" y="4800600"/>
            <a:ext cx="2857500" cy="2057400"/>
          </a:xfrm>
          <a:prstGeom prst="rect">
            <a:avLst/>
          </a:prstGeom>
          <a:noFill/>
        </p:spPr>
      </p:pic>
      <p:sp>
        <p:nvSpPr>
          <p:cNvPr id="5" name="Прямоугольник 4"/>
          <p:cNvSpPr/>
          <p:nvPr/>
        </p:nvSpPr>
        <p:spPr>
          <a:xfrm>
            <a:off x="2915816" y="5949280"/>
            <a:ext cx="1712143" cy="707886"/>
          </a:xfrm>
          <a:prstGeom prst="rect">
            <a:avLst/>
          </a:prstGeom>
        </p:spPr>
        <p:txBody>
          <a:bodyPr wrap="square">
            <a:spAutoFit/>
          </a:bodyPr>
          <a:lstStyle/>
          <a:p>
            <a:r>
              <a:rPr lang="en-US" sz="2000" i="1" dirty="0" err="1" smtClean="0">
                <a:solidFill>
                  <a:prstClr val="black"/>
                </a:solidFill>
              </a:rPr>
              <a:t>Arctostaphylos</a:t>
            </a:r>
            <a:r>
              <a:rPr lang="en-US" sz="2000" i="1" dirty="0" smtClean="0">
                <a:solidFill>
                  <a:prstClr val="black"/>
                </a:solidFill>
              </a:rPr>
              <a:t> </a:t>
            </a:r>
            <a:r>
              <a:rPr lang="en-US" sz="2000" i="1" dirty="0" err="1" smtClean="0">
                <a:solidFill>
                  <a:prstClr val="black"/>
                </a:solidFill>
              </a:rPr>
              <a:t>uva-ursi</a:t>
            </a:r>
            <a:r>
              <a:rPr lang="en-US" sz="2000" i="1" dirty="0" smtClean="0">
                <a:solidFill>
                  <a:prstClr val="black"/>
                </a:solidFill>
              </a:rPr>
              <a:t> </a:t>
            </a:r>
            <a:endParaRPr lang="ru-RU" sz="1600" dirty="0"/>
          </a:p>
        </p:txBody>
      </p:sp>
      <p:pic>
        <p:nvPicPr>
          <p:cNvPr id="6149" name="Picture 5" descr="https://cdn.canr.udel.edu/wp-content/uploads/sites/16/2018/02/12024615/Aesculus-hippocastanum-foliage.jpg"/>
          <p:cNvPicPr>
            <a:picLocks noChangeAspect="1" noChangeArrowheads="1"/>
          </p:cNvPicPr>
          <p:nvPr/>
        </p:nvPicPr>
        <p:blipFill>
          <a:blip r:embed="rId3" cstate="print"/>
          <a:srcRect l="22919"/>
          <a:stretch>
            <a:fillRect/>
          </a:stretch>
        </p:blipFill>
        <p:spPr bwMode="auto">
          <a:xfrm>
            <a:off x="4644008" y="4437112"/>
            <a:ext cx="2663912" cy="2304000"/>
          </a:xfrm>
          <a:prstGeom prst="rect">
            <a:avLst/>
          </a:prstGeom>
          <a:noFill/>
        </p:spPr>
      </p:pic>
      <p:sp>
        <p:nvSpPr>
          <p:cNvPr id="7" name="Прямоугольник 6"/>
          <p:cNvSpPr/>
          <p:nvPr/>
        </p:nvSpPr>
        <p:spPr>
          <a:xfrm>
            <a:off x="7308304" y="5877272"/>
            <a:ext cx="2286000" cy="707886"/>
          </a:xfrm>
          <a:prstGeom prst="rect">
            <a:avLst/>
          </a:prstGeom>
        </p:spPr>
        <p:txBody>
          <a:bodyPr>
            <a:spAutoFit/>
          </a:bodyPr>
          <a:lstStyle/>
          <a:p>
            <a:r>
              <a:rPr lang="en-US" sz="2000" i="1" dirty="0" err="1" smtClean="0">
                <a:solidFill>
                  <a:prstClr val="black"/>
                </a:solidFill>
              </a:rPr>
              <a:t>Aesculus</a:t>
            </a:r>
            <a:r>
              <a:rPr lang="en-US" sz="2000" i="1" dirty="0" smtClean="0">
                <a:solidFill>
                  <a:prstClr val="black"/>
                </a:solidFill>
              </a:rPr>
              <a:t> </a:t>
            </a:r>
            <a:r>
              <a:rPr lang="en-US" sz="2000" i="1" dirty="0" err="1" smtClean="0">
                <a:solidFill>
                  <a:prstClr val="black"/>
                </a:solidFill>
              </a:rPr>
              <a:t>hippocastanum</a:t>
            </a:r>
            <a:r>
              <a:rPr lang="en-US" sz="2000" i="1" dirty="0" smtClean="0">
                <a:solidFill>
                  <a:prstClr val="black"/>
                </a:solidFill>
              </a:rPr>
              <a:t> </a:t>
            </a:r>
            <a:endParaRPr lang="ru-RU"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988840"/>
            <a:ext cx="3294112" cy="1938992"/>
          </a:xfrm>
          <a:prstGeom prst="rect">
            <a:avLst/>
          </a:prstGeom>
        </p:spPr>
        <p:txBody>
          <a:bodyPr wrap="square">
            <a:spAutoFit/>
          </a:bodyPr>
          <a:lstStyle/>
          <a:p>
            <a:r>
              <a:rPr lang="en-US" sz="2400" dirty="0" smtClean="0"/>
              <a:t>Common name:  Bearberry, </a:t>
            </a:r>
            <a:r>
              <a:rPr lang="en-US" sz="2400" dirty="0" err="1" smtClean="0"/>
              <a:t>Uva</a:t>
            </a:r>
            <a:r>
              <a:rPr lang="en-US" sz="2400" dirty="0" smtClean="0"/>
              <a:t> </a:t>
            </a:r>
            <a:r>
              <a:rPr lang="en-US" sz="2400" dirty="0" err="1" smtClean="0"/>
              <a:t>ursi</a:t>
            </a:r>
            <a:r>
              <a:rPr lang="en-US" sz="2400" dirty="0" smtClean="0"/>
              <a:t>, </a:t>
            </a:r>
            <a:r>
              <a:rPr lang="en-US" sz="2400" dirty="0" err="1" smtClean="0"/>
              <a:t>Kinnikinnick</a:t>
            </a:r>
            <a:endParaRPr lang="en-US" sz="2400" dirty="0" smtClean="0"/>
          </a:p>
          <a:p>
            <a:r>
              <a:rPr lang="en-US" sz="2400" dirty="0" smtClean="0"/>
              <a:t>Family: </a:t>
            </a:r>
            <a:r>
              <a:rPr lang="en-US" sz="2400" dirty="0" err="1" smtClean="0"/>
              <a:t>Ericaceae</a:t>
            </a:r>
            <a:endParaRPr lang="en-US" sz="2400" dirty="0" smtClean="0"/>
          </a:p>
          <a:p>
            <a:r>
              <a:rPr lang="en-US" sz="2400" dirty="0" smtClean="0"/>
              <a:t>Parts used: Leaves</a:t>
            </a:r>
            <a:endParaRPr lang="ru-RU" dirty="0"/>
          </a:p>
        </p:txBody>
      </p:sp>
      <p:sp>
        <p:nvSpPr>
          <p:cNvPr id="3" name="Прямоугольник 2"/>
          <p:cNvSpPr/>
          <p:nvPr/>
        </p:nvSpPr>
        <p:spPr>
          <a:xfrm>
            <a:off x="2267744" y="188640"/>
            <a:ext cx="5256583" cy="646331"/>
          </a:xfrm>
          <a:prstGeom prst="rect">
            <a:avLst/>
          </a:prstGeom>
        </p:spPr>
        <p:txBody>
          <a:bodyPr wrap="square">
            <a:spAutoFit/>
          </a:bodyPr>
          <a:lstStyle/>
          <a:p>
            <a:pPr lvl="0"/>
            <a:r>
              <a:rPr lang="en-US" sz="3600" b="1" i="1" dirty="0" err="1" smtClean="0">
                <a:solidFill>
                  <a:prstClr val="black"/>
                </a:solidFill>
              </a:rPr>
              <a:t>Arctostaphylos</a:t>
            </a:r>
            <a:r>
              <a:rPr lang="en-US" sz="3600" b="1" i="1" dirty="0" smtClean="0">
                <a:solidFill>
                  <a:prstClr val="black"/>
                </a:solidFill>
              </a:rPr>
              <a:t> </a:t>
            </a:r>
            <a:r>
              <a:rPr lang="en-US" sz="3600" b="1" i="1" dirty="0" err="1" smtClean="0">
                <a:solidFill>
                  <a:prstClr val="black"/>
                </a:solidFill>
              </a:rPr>
              <a:t>uva</a:t>
            </a:r>
            <a:r>
              <a:rPr lang="en-US" sz="3600" b="1" i="1" dirty="0" smtClean="0">
                <a:solidFill>
                  <a:prstClr val="black"/>
                </a:solidFill>
              </a:rPr>
              <a:t>- </a:t>
            </a:r>
            <a:r>
              <a:rPr lang="en-US" sz="3600" b="1" i="1" dirty="0" err="1" smtClean="0">
                <a:solidFill>
                  <a:prstClr val="black"/>
                </a:solidFill>
              </a:rPr>
              <a:t>ursi</a:t>
            </a:r>
            <a:r>
              <a:rPr lang="en-US" sz="3600" b="1" i="1" dirty="0" smtClean="0">
                <a:solidFill>
                  <a:prstClr val="black"/>
                </a:solidFill>
              </a:rPr>
              <a:t>                         </a:t>
            </a:r>
          </a:p>
        </p:txBody>
      </p:sp>
      <p:pic>
        <p:nvPicPr>
          <p:cNvPr id="1026" name="Picture 2" descr="https://scontent-arn2-2.xx.fbcdn.net/v/t1.0-0/s600x600/18010978_1449848715090147_1848945988487028560_n.jpg?_nc_cat=108&amp;ccb=2&amp;_nc_sid=730e14&amp;_nc_ohc=bapKIq8WDI4AX8kYxpv&amp;_nc_ht=scontent-arn2-2.xx&amp;tp=7&amp;oh=5b8ab55ee51d78461643a934013cf48f&amp;oe=5FE5C30A"/>
          <p:cNvPicPr>
            <a:picLocks noChangeAspect="1" noChangeArrowheads="1"/>
          </p:cNvPicPr>
          <p:nvPr/>
        </p:nvPicPr>
        <p:blipFill>
          <a:blip r:embed="rId2" cstate="print"/>
          <a:srcRect/>
          <a:stretch>
            <a:fillRect/>
          </a:stretch>
        </p:blipFill>
        <p:spPr bwMode="auto">
          <a:xfrm>
            <a:off x="3203848" y="1340768"/>
            <a:ext cx="5715000" cy="411480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052736"/>
            <a:ext cx="6120680" cy="4154984"/>
          </a:xfrm>
          <a:prstGeom prst="rect">
            <a:avLst/>
          </a:prstGeom>
        </p:spPr>
        <p:txBody>
          <a:bodyPr wrap="square">
            <a:spAutoFit/>
          </a:bodyPr>
          <a:lstStyle/>
          <a:p>
            <a:r>
              <a:rPr lang="en-US" sz="2400" b="1" dirty="0" smtClean="0"/>
              <a:t>Constituents: </a:t>
            </a:r>
          </a:p>
          <a:p>
            <a:r>
              <a:rPr lang="en-US" sz="2400" dirty="0" smtClean="0"/>
              <a:t>Hydroquinone glycosides (4-15%): </a:t>
            </a:r>
            <a:r>
              <a:rPr lang="en-US" sz="2400" dirty="0" err="1" smtClean="0"/>
              <a:t>arbutin</a:t>
            </a:r>
            <a:r>
              <a:rPr lang="en-US" sz="2400" dirty="0" smtClean="0"/>
              <a:t>, </a:t>
            </a:r>
            <a:r>
              <a:rPr lang="en-US" sz="2400" dirty="0" err="1" smtClean="0"/>
              <a:t>methylarbutin</a:t>
            </a:r>
            <a:r>
              <a:rPr lang="en-US" sz="2400" dirty="0" smtClean="0"/>
              <a:t>. </a:t>
            </a:r>
            <a:r>
              <a:rPr lang="en-US" sz="2400" dirty="0" err="1" smtClean="0"/>
              <a:t>Polyphenols</a:t>
            </a:r>
            <a:r>
              <a:rPr lang="en-US" sz="2400" dirty="0" smtClean="0"/>
              <a:t>, </a:t>
            </a:r>
            <a:r>
              <a:rPr lang="en-US" sz="2400" dirty="0" err="1" smtClean="0"/>
              <a:t>hydrolyzable</a:t>
            </a:r>
            <a:r>
              <a:rPr lang="en-US" sz="2400" dirty="0" smtClean="0"/>
              <a:t> tannin, </a:t>
            </a:r>
            <a:r>
              <a:rPr lang="en-US" sz="2400" dirty="0" err="1" smtClean="0"/>
              <a:t>flavonoids</a:t>
            </a:r>
            <a:r>
              <a:rPr lang="en-US" sz="2400" dirty="0" smtClean="0"/>
              <a:t> (</a:t>
            </a:r>
            <a:r>
              <a:rPr lang="en-US" sz="2400" dirty="0" err="1" smtClean="0"/>
              <a:t>quercetin</a:t>
            </a:r>
            <a:r>
              <a:rPr lang="en-US" sz="2400" dirty="0" smtClean="0"/>
              <a:t>), resin, acids (</a:t>
            </a:r>
            <a:r>
              <a:rPr lang="en-US" sz="2400" dirty="0" err="1" smtClean="0"/>
              <a:t>ursolic</a:t>
            </a:r>
            <a:r>
              <a:rPr lang="en-US" sz="2400" dirty="0" smtClean="0"/>
              <a:t>, </a:t>
            </a:r>
            <a:r>
              <a:rPr lang="en-US" sz="2400" dirty="0" err="1" smtClean="0"/>
              <a:t>gallic</a:t>
            </a:r>
            <a:r>
              <a:rPr lang="en-US" sz="2400" dirty="0" smtClean="0"/>
              <a:t>, </a:t>
            </a:r>
            <a:r>
              <a:rPr lang="en-US" sz="2400" dirty="0" err="1" smtClean="0"/>
              <a:t>ellagic</a:t>
            </a:r>
            <a:r>
              <a:rPr lang="en-US" sz="2400" dirty="0" smtClean="0"/>
              <a:t>), </a:t>
            </a:r>
            <a:r>
              <a:rPr lang="en-US" sz="2400" dirty="0" err="1" smtClean="0"/>
              <a:t>allantoin</a:t>
            </a:r>
            <a:r>
              <a:rPr lang="en-US" sz="2400" dirty="0" smtClean="0"/>
              <a:t>, volatile oil (</a:t>
            </a:r>
            <a:r>
              <a:rPr lang="en-US" sz="2400" dirty="0" err="1" smtClean="0"/>
              <a:t>triterpene</a:t>
            </a:r>
            <a:r>
              <a:rPr lang="en-US" sz="2400" dirty="0" smtClean="0"/>
              <a:t> alkaloids).</a:t>
            </a:r>
          </a:p>
          <a:p>
            <a:endParaRPr lang="en-US" sz="2400" dirty="0" smtClean="0"/>
          </a:p>
          <a:p>
            <a:r>
              <a:rPr lang="en-US" sz="2400" b="1" dirty="0" smtClean="0"/>
              <a:t>Medicinal actions:  </a:t>
            </a:r>
          </a:p>
          <a:p>
            <a:r>
              <a:rPr lang="en-US" sz="2400" dirty="0" smtClean="0"/>
              <a:t>Urinary antiseptic, anti-bacterial, astringent, anti-inflammatory, diuretic, tonic, </a:t>
            </a:r>
            <a:r>
              <a:rPr lang="en-US" sz="2400" dirty="0" err="1" smtClean="0"/>
              <a:t>oxytocic</a:t>
            </a:r>
            <a:r>
              <a:rPr lang="en-US" sz="2400" dirty="0" smtClean="0"/>
              <a:t>, </a:t>
            </a:r>
            <a:r>
              <a:rPr lang="en-US" sz="2400" dirty="0" err="1" smtClean="0"/>
              <a:t>hemostatic</a:t>
            </a:r>
            <a:r>
              <a:rPr lang="en-US" sz="2400" dirty="0" smtClean="0"/>
              <a:t>, demulcent.</a:t>
            </a:r>
            <a:endParaRPr lang="ru-RU"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700808"/>
            <a:ext cx="6048672" cy="3046988"/>
          </a:xfrm>
          <a:prstGeom prst="rect">
            <a:avLst/>
          </a:prstGeom>
        </p:spPr>
        <p:txBody>
          <a:bodyPr wrap="square">
            <a:spAutoFit/>
          </a:bodyPr>
          <a:lstStyle/>
          <a:p>
            <a:r>
              <a:rPr lang="en-US" sz="2400" b="1" dirty="0" smtClean="0"/>
              <a:t>Medicinal use: </a:t>
            </a:r>
            <a:r>
              <a:rPr lang="en-US" sz="2400" dirty="0" smtClean="0"/>
              <a:t>Is used primarily in the treatment of cystitis, ulcerations of the kidney and bladder, and to soothe and </a:t>
            </a:r>
            <a:r>
              <a:rPr lang="en-US" sz="2400" dirty="0" err="1" smtClean="0"/>
              <a:t>tonify</a:t>
            </a:r>
            <a:r>
              <a:rPr lang="en-US" sz="2400" dirty="0" smtClean="0"/>
              <a:t> these organs. Apart from its value in removing excess water from the body, it has a specific antiseptic and astringent effect upon the membranes of the urinary system. It will generally soothe, tone, and strengthen them.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772816"/>
            <a:ext cx="7488832" cy="3231654"/>
          </a:xfrm>
          <a:prstGeom prst="rect">
            <a:avLst/>
          </a:prstGeom>
        </p:spPr>
        <p:txBody>
          <a:bodyPr wrap="square">
            <a:spAutoFit/>
          </a:bodyPr>
          <a:lstStyle/>
          <a:p>
            <a:r>
              <a:rPr lang="en-US" sz="2400" dirty="0" smtClean="0"/>
              <a:t>Tannin-containing herbs are used to tighten up tissues (varicose veins), dry up excessive watery secretions (diarrhea), protect damaged tissue (skin), help to stop bleeding (heavy menstrual flow) and to keep infection in check.</a:t>
            </a:r>
          </a:p>
          <a:p>
            <a:endParaRPr lang="en-US" sz="1200" dirty="0" smtClean="0"/>
          </a:p>
          <a:p>
            <a:r>
              <a:rPr lang="en-US" sz="2400" dirty="0" smtClean="0"/>
              <a:t>They also act to inhibit enzymes, lending to their action as anti-</a:t>
            </a:r>
            <a:r>
              <a:rPr lang="en-US" sz="2400" dirty="0" err="1" smtClean="0"/>
              <a:t>inflammatories</a:t>
            </a:r>
            <a:r>
              <a:rPr lang="en-US" sz="2400" dirty="0" smtClean="0"/>
              <a:t>, antimicrobials &amp; </a:t>
            </a:r>
            <a:r>
              <a:rPr lang="en-US" sz="2400" dirty="0" err="1" smtClean="0"/>
              <a:t>keratolytics</a:t>
            </a:r>
            <a:r>
              <a:rPr lang="en-US" sz="2400" dirty="0" smtClean="0"/>
              <a:t>.</a:t>
            </a:r>
          </a:p>
          <a:p>
            <a:endParaRPr lang="en-US" sz="2400" dirty="0" smtClean="0"/>
          </a:p>
        </p:txBody>
      </p:sp>
      <p:sp>
        <p:nvSpPr>
          <p:cNvPr id="3" name="Прямоугольник 2"/>
          <p:cNvSpPr/>
          <p:nvPr/>
        </p:nvSpPr>
        <p:spPr>
          <a:xfrm>
            <a:off x="1979712" y="836712"/>
            <a:ext cx="6192688" cy="646331"/>
          </a:xfrm>
          <a:prstGeom prst="rect">
            <a:avLst/>
          </a:prstGeom>
        </p:spPr>
        <p:txBody>
          <a:bodyPr wrap="square">
            <a:spAutoFit/>
          </a:bodyPr>
          <a:lstStyle/>
          <a:p>
            <a:pPr lvl="0"/>
            <a:r>
              <a:rPr lang="en-US" sz="3600" b="1" dirty="0" smtClean="0">
                <a:solidFill>
                  <a:prstClr val="black"/>
                </a:solidFill>
              </a:rPr>
              <a:t>Pharmacology of Tannins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1700808"/>
            <a:ext cx="5904656" cy="3046988"/>
          </a:xfrm>
          <a:prstGeom prst="rect">
            <a:avLst/>
          </a:prstGeom>
        </p:spPr>
        <p:txBody>
          <a:bodyPr wrap="square">
            <a:spAutoFit/>
          </a:bodyPr>
          <a:lstStyle/>
          <a:p>
            <a:r>
              <a:rPr lang="en-US" sz="2400" dirty="0" smtClean="0"/>
              <a:t>Specifically </a:t>
            </a:r>
            <a:r>
              <a:rPr lang="en-US" sz="2400" dirty="0" smtClean="0"/>
              <a:t>it is used where there is gravel or ulceration in either the kidney or the bladder. It may be used in the treatment of infections, or as part of a holistic approach to more chronic kidney problems. With its high astringency it is used in some forms of bed wetting. As a douche it may be helpful in vaginal ulceration and infection.</a:t>
            </a:r>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836712"/>
            <a:ext cx="5904656" cy="4216539"/>
          </a:xfrm>
          <a:prstGeom prst="rect">
            <a:avLst/>
          </a:prstGeom>
        </p:spPr>
        <p:txBody>
          <a:bodyPr wrap="square">
            <a:spAutoFit/>
          </a:bodyPr>
          <a:lstStyle/>
          <a:p>
            <a:r>
              <a:rPr lang="en-US" sz="2400" b="1" dirty="0" smtClean="0"/>
              <a:t>Pharmacology:</a:t>
            </a:r>
          </a:p>
          <a:p>
            <a:r>
              <a:rPr lang="en-US" sz="2400" dirty="0" smtClean="0"/>
              <a:t>    Hydroquinone derivative, </a:t>
            </a:r>
            <a:r>
              <a:rPr lang="en-US" sz="2400" dirty="0" err="1" smtClean="0"/>
              <a:t>arbutin</a:t>
            </a:r>
            <a:r>
              <a:rPr lang="en-US" sz="2400" dirty="0" smtClean="0"/>
              <a:t> releases </a:t>
            </a:r>
            <a:r>
              <a:rPr lang="en-US" sz="2400" dirty="0" err="1" smtClean="0"/>
              <a:t>aglycone</a:t>
            </a:r>
            <a:r>
              <a:rPr lang="en-US" sz="2400" dirty="0" smtClean="0"/>
              <a:t> in alkaline urine with antimicrobial action.</a:t>
            </a:r>
          </a:p>
          <a:p>
            <a:r>
              <a:rPr lang="en-US" sz="2800" dirty="0" smtClean="0"/>
              <a:t>    </a:t>
            </a:r>
            <a:r>
              <a:rPr lang="en-US" sz="2400" b="1" dirty="0" smtClean="0"/>
              <a:t>Tannins (</a:t>
            </a:r>
            <a:r>
              <a:rPr lang="en-US" sz="2400" b="1" dirty="0" err="1" smtClean="0"/>
              <a:t>hydrolyzable</a:t>
            </a:r>
            <a:r>
              <a:rPr lang="en-US" sz="2400" b="1" dirty="0" smtClean="0"/>
              <a:t> type) </a:t>
            </a:r>
            <a:r>
              <a:rPr lang="en-US" sz="2400" dirty="0" smtClean="0"/>
              <a:t>are astringent.</a:t>
            </a:r>
          </a:p>
          <a:p>
            <a:endParaRPr lang="en-US" sz="2400" dirty="0" smtClean="0"/>
          </a:p>
          <a:p>
            <a:r>
              <a:rPr lang="en-US" sz="2400" b="1" dirty="0" smtClean="0"/>
              <a:t>Pharmacy: </a:t>
            </a:r>
            <a:r>
              <a:rPr lang="en-US" sz="2400" dirty="0" smtClean="0"/>
              <a:t>Dry herb: up to 12g QD (equivalent to 400-840 mg </a:t>
            </a:r>
            <a:r>
              <a:rPr lang="en-US" sz="2400" dirty="0" err="1" smtClean="0"/>
              <a:t>arbutin</a:t>
            </a:r>
            <a:r>
              <a:rPr lang="en-US" sz="2400" dirty="0" smtClean="0"/>
              <a:t>) as infusion or cold macerate.        Tincture: (1:5, 25%), 2 – 4 ml TID. Pulse dosing required (2 weeks max). Douche or topical wash.</a:t>
            </a:r>
            <a:endParaRPr lang="ru-RU"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1700808"/>
            <a:ext cx="6048672" cy="2769989"/>
          </a:xfrm>
          <a:prstGeom prst="rect">
            <a:avLst/>
          </a:prstGeom>
        </p:spPr>
        <p:txBody>
          <a:bodyPr wrap="square">
            <a:spAutoFit/>
          </a:bodyPr>
          <a:lstStyle/>
          <a:p>
            <a:r>
              <a:rPr lang="en-US" sz="2400" b="1" dirty="0" smtClean="0"/>
              <a:t>Contraindications: </a:t>
            </a:r>
          </a:p>
          <a:p>
            <a:r>
              <a:rPr lang="en-US" sz="2400" i="1" dirty="0" err="1" smtClean="0"/>
              <a:t>Artostaphylos</a:t>
            </a:r>
            <a:r>
              <a:rPr lang="en-US" sz="2400" i="1" dirty="0" smtClean="0"/>
              <a:t> </a:t>
            </a:r>
            <a:r>
              <a:rPr lang="en-US" sz="2400" dirty="0" smtClean="0"/>
              <a:t>should be avoided during </a:t>
            </a:r>
            <a:r>
              <a:rPr lang="en-US" sz="2400" dirty="0" err="1" smtClean="0"/>
              <a:t>pregancy</a:t>
            </a:r>
            <a:r>
              <a:rPr lang="en-US" sz="2400" dirty="0" smtClean="0"/>
              <a:t> due to an </a:t>
            </a:r>
            <a:r>
              <a:rPr lang="en-US" sz="2400" dirty="0" err="1" smtClean="0"/>
              <a:t>oxytocic</a:t>
            </a:r>
            <a:r>
              <a:rPr lang="en-US" sz="2400" dirty="0" smtClean="0"/>
              <a:t> effect. Considering the tannin content, use should be avoided in organic kidney disease. Avoid use for longer than 14 days consecutively.</a:t>
            </a:r>
          </a:p>
          <a:p>
            <a:endParaRPr lang="en-US" sz="1200" dirty="0" smtClean="0"/>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052736"/>
            <a:ext cx="6552728" cy="3970318"/>
          </a:xfrm>
          <a:prstGeom prst="rect">
            <a:avLst/>
          </a:prstGeom>
        </p:spPr>
        <p:txBody>
          <a:bodyPr wrap="square">
            <a:spAutoFit/>
          </a:bodyPr>
          <a:lstStyle/>
          <a:p>
            <a:r>
              <a:rPr lang="en-US" sz="2400" b="1" dirty="0" smtClean="0"/>
              <a:t>Toxicity: </a:t>
            </a:r>
            <a:r>
              <a:rPr lang="en-US" sz="2400" dirty="0" smtClean="0"/>
              <a:t>The toxicology is proportional to the conversion of </a:t>
            </a:r>
            <a:r>
              <a:rPr lang="en-US" sz="2400" dirty="0" err="1" smtClean="0"/>
              <a:t>arbutin</a:t>
            </a:r>
            <a:r>
              <a:rPr lang="en-US" sz="2400" dirty="0" smtClean="0"/>
              <a:t> to </a:t>
            </a:r>
            <a:r>
              <a:rPr lang="en-US" sz="2400" dirty="0" err="1" smtClean="0"/>
              <a:t>hyrdroquinone</a:t>
            </a:r>
            <a:r>
              <a:rPr lang="en-US" sz="2400" dirty="0" smtClean="0"/>
              <a:t> as hydroquinone is a highly toxic and mutagenic. 15 g of the fresh leaves can provide 1 g of hydroquinone which can be toxic with signs and symptoms of:  tinnitus, nausea, vomiting, sense of suffocation, shortness of breath, cyanosis, convulsions, delirium and collapse. Caution due to </a:t>
            </a:r>
            <a:r>
              <a:rPr lang="en-US" sz="2400" dirty="0" err="1" smtClean="0"/>
              <a:t>hydrolyzable</a:t>
            </a:r>
            <a:r>
              <a:rPr lang="en-US" sz="2400" dirty="0" smtClean="0"/>
              <a:t> tannin content.</a:t>
            </a:r>
          </a:p>
          <a:p>
            <a:endParaRPr lang="en-US" sz="1200" dirty="0" smtClean="0"/>
          </a:p>
          <a:p>
            <a:r>
              <a:rPr lang="en-US" sz="2400" b="1" dirty="0" smtClean="0"/>
              <a:t>Interactions: </a:t>
            </a:r>
            <a:r>
              <a:rPr lang="en-US" sz="2400" dirty="0" smtClean="0"/>
              <a:t>None known.</a:t>
            </a: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2204864"/>
            <a:ext cx="4572000" cy="1200329"/>
          </a:xfrm>
          <a:prstGeom prst="rect">
            <a:avLst/>
          </a:prstGeom>
        </p:spPr>
        <p:txBody>
          <a:bodyPr>
            <a:spAutoFit/>
          </a:bodyPr>
          <a:lstStyle/>
          <a:p>
            <a:r>
              <a:rPr lang="en-US" sz="2400" dirty="0" smtClean="0"/>
              <a:t>Common name:  Witch Hazel</a:t>
            </a:r>
          </a:p>
          <a:p>
            <a:r>
              <a:rPr lang="en-US" sz="2400" dirty="0" smtClean="0"/>
              <a:t>Family: </a:t>
            </a:r>
            <a:r>
              <a:rPr lang="en-US" sz="2400" dirty="0" err="1" smtClean="0"/>
              <a:t>Hamameliadaceae</a:t>
            </a:r>
            <a:endParaRPr lang="en-US" sz="2400" dirty="0" smtClean="0"/>
          </a:p>
          <a:p>
            <a:r>
              <a:rPr lang="en-US" sz="2400" dirty="0" smtClean="0"/>
              <a:t>Parts used:  Leaves, Bark</a:t>
            </a:r>
            <a:endParaRPr lang="ru-RU" sz="2400" dirty="0"/>
          </a:p>
        </p:txBody>
      </p:sp>
      <p:sp>
        <p:nvSpPr>
          <p:cNvPr id="4" name="Прямоугольник 3"/>
          <p:cNvSpPr/>
          <p:nvPr/>
        </p:nvSpPr>
        <p:spPr>
          <a:xfrm>
            <a:off x="2195736" y="332656"/>
            <a:ext cx="4680520" cy="646331"/>
          </a:xfrm>
          <a:prstGeom prst="rect">
            <a:avLst/>
          </a:prstGeom>
        </p:spPr>
        <p:txBody>
          <a:bodyPr wrap="square">
            <a:spAutoFit/>
          </a:bodyPr>
          <a:lstStyle/>
          <a:p>
            <a:pPr lvl="0"/>
            <a:r>
              <a:rPr lang="en-US" sz="3600" b="1" i="1" dirty="0" err="1" smtClean="0">
                <a:solidFill>
                  <a:prstClr val="black"/>
                </a:solidFill>
              </a:rPr>
              <a:t>Hamamelis</a:t>
            </a:r>
            <a:r>
              <a:rPr lang="en-US" sz="3600" b="1" i="1" dirty="0" smtClean="0">
                <a:solidFill>
                  <a:prstClr val="black"/>
                </a:solidFill>
              </a:rPr>
              <a:t> </a:t>
            </a:r>
            <a:r>
              <a:rPr lang="en-US" sz="3600" b="1" i="1" dirty="0" err="1" smtClean="0">
                <a:solidFill>
                  <a:prstClr val="black"/>
                </a:solidFill>
              </a:rPr>
              <a:t>virginiana</a:t>
            </a:r>
            <a:r>
              <a:rPr lang="en-US" sz="3600" b="1" i="1" dirty="0" smtClean="0">
                <a:solidFill>
                  <a:prstClr val="black"/>
                </a:solidFill>
              </a:rPr>
              <a:t>                                </a:t>
            </a:r>
          </a:p>
        </p:txBody>
      </p:sp>
      <p:pic>
        <p:nvPicPr>
          <p:cNvPr id="62466" name="Picture 2" descr="https://upload.wikimedia.org/wikipedia/commons/thumb/e/ea/Hamamelis_virginiana_FlowersLeaves_BotGardBln0906.JPG/1200px-Hamamelis_virginiana_FlowersLeaves_BotGardBln0906.JPG"/>
          <p:cNvPicPr>
            <a:picLocks noChangeAspect="1" noChangeArrowheads="1"/>
          </p:cNvPicPr>
          <p:nvPr/>
        </p:nvPicPr>
        <p:blipFill>
          <a:blip r:embed="rId2" cstate="print"/>
          <a:srcRect/>
          <a:stretch>
            <a:fillRect/>
          </a:stretch>
        </p:blipFill>
        <p:spPr bwMode="auto">
          <a:xfrm>
            <a:off x="4499992" y="1124744"/>
            <a:ext cx="4045640" cy="5400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196752"/>
            <a:ext cx="6480720" cy="3785652"/>
          </a:xfrm>
          <a:prstGeom prst="rect">
            <a:avLst/>
          </a:prstGeom>
        </p:spPr>
        <p:txBody>
          <a:bodyPr wrap="square">
            <a:spAutoFit/>
          </a:bodyPr>
          <a:lstStyle/>
          <a:p>
            <a:r>
              <a:rPr lang="en-US" sz="2400" b="1" dirty="0" smtClean="0"/>
              <a:t>Constituents:</a:t>
            </a:r>
          </a:p>
          <a:p>
            <a:r>
              <a:rPr lang="en-US" sz="2400" dirty="0" smtClean="0"/>
              <a:t>    Leaves:  Tannins (</a:t>
            </a:r>
            <a:r>
              <a:rPr lang="en-US" sz="2400" dirty="0" err="1" smtClean="0"/>
              <a:t>hydrolyzable</a:t>
            </a:r>
            <a:r>
              <a:rPr lang="en-US" sz="2400" dirty="0" smtClean="0"/>
              <a:t> </a:t>
            </a:r>
            <a:r>
              <a:rPr lang="en-US" sz="2400" dirty="0" err="1" smtClean="0"/>
              <a:t>gallotannins</a:t>
            </a:r>
            <a:r>
              <a:rPr lang="en-US" sz="2400" dirty="0" smtClean="0"/>
              <a:t> &amp; condensed </a:t>
            </a:r>
            <a:r>
              <a:rPr lang="en-US" sz="2400" dirty="0" err="1" smtClean="0"/>
              <a:t>catechins</a:t>
            </a:r>
            <a:r>
              <a:rPr lang="en-US" sz="2400" dirty="0" smtClean="0"/>
              <a:t> and </a:t>
            </a:r>
            <a:r>
              <a:rPr lang="en-US" sz="2400" dirty="0" err="1" smtClean="0"/>
              <a:t>proanthocyanin</a:t>
            </a:r>
            <a:r>
              <a:rPr lang="en-US" sz="2400" dirty="0" smtClean="0"/>
              <a:t>), </a:t>
            </a:r>
            <a:r>
              <a:rPr lang="en-US" sz="2400" dirty="0" err="1" smtClean="0"/>
              <a:t>flavonoids</a:t>
            </a:r>
            <a:r>
              <a:rPr lang="en-US" sz="2400" dirty="0" smtClean="0"/>
              <a:t>, </a:t>
            </a:r>
            <a:r>
              <a:rPr lang="en-US" sz="2400" dirty="0" err="1" smtClean="0"/>
              <a:t>quercitin</a:t>
            </a:r>
            <a:r>
              <a:rPr lang="en-US" sz="2400" dirty="0" smtClean="0"/>
              <a:t>.</a:t>
            </a:r>
            <a:endParaRPr lang="en-US" sz="2400" dirty="0" smtClean="0"/>
          </a:p>
          <a:p>
            <a:r>
              <a:rPr lang="en-US" sz="2400" dirty="0" smtClean="0"/>
              <a:t>    Bark:  Tannins (</a:t>
            </a:r>
            <a:r>
              <a:rPr lang="en-US" sz="2400" dirty="0" err="1" smtClean="0"/>
              <a:t>hydrolyzable</a:t>
            </a:r>
            <a:r>
              <a:rPr lang="en-US" sz="2400" dirty="0" smtClean="0"/>
              <a:t> </a:t>
            </a:r>
            <a:r>
              <a:rPr lang="en-US" sz="2400" dirty="0" err="1" smtClean="0"/>
              <a:t>hamamelitannins</a:t>
            </a:r>
            <a:r>
              <a:rPr lang="en-US" sz="2400" dirty="0" smtClean="0"/>
              <a:t> &amp; condensed d-</a:t>
            </a:r>
            <a:r>
              <a:rPr lang="en-US" sz="2400" dirty="0" err="1" smtClean="0"/>
              <a:t>gallocatechin</a:t>
            </a:r>
            <a:r>
              <a:rPr lang="en-US" sz="2400" dirty="0" smtClean="0"/>
              <a:t>, l-</a:t>
            </a:r>
            <a:r>
              <a:rPr lang="en-US" sz="2400" dirty="0" err="1" smtClean="0"/>
              <a:t>epigallocatechin</a:t>
            </a:r>
            <a:r>
              <a:rPr lang="en-US" sz="2400" dirty="0" smtClean="0"/>
              <a:t>, l-</a:t>
            </a:r>
            <a:r>
              <a:rPr lang="en-US" sz="2400" dirty="0" err="1" smtClean="0"/>
              <a:t>epicatechin</a:t>
            </a:r>
            <a:r>
              <a:rPr lang="en-US" sz="2400" dirty="0" smtClean="0"/>
              <a:t>), </a:t>
            </a:r>
            <a:r>
              <a:rPr lang="en-US" sz="2400" dirty="0" err="1" smtClean="0"/>
              <a:t>saponins</a:t>
            </a:r>
            <a:r>
              <a:rPr lang="en-US" sz="2400" dirty="0" smtClean="0"/>
              <a:t>, resin.</a:t>
            </a:r>
          </a:p>
          <a:p>
            <a:endParaRPr lang="en-US" sz="2400" dirty="0" smtClean="0"/>
          </a:p>
          <a:p>
            <a:r>
              <a:rPr lang="en-US" sz="2400" b="1" dirty="0" smtClean="0"/>
              <a:t>Medicinal actions:  </a:t>
            </a:r>
          </a:p>
          <a:p>
            <a:r>
              <a:rPr lang="en-US" sz="2400" dirty="0" smtClean="0"/>
              <a:t>Astringent, anti-inflammatory</a:t>
            </a: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196753"/>
            <a:ext cx="6120680" cy="3416320"/>
          </a:xfrm>
          <a:prstGeom prst="rect">
            <a:avLst/>
          </a:prstGeom>
        </p:spPr>
        <p:txBody>
          <a:bodyPr wrap="square">
            <a:spAutoFit/>
          </a:bodyPr>
          <a:lstStyle/>
          <a:p>
            <a:r>
              <a:rPr lang="en-US" sz="2400" b="1" dirty="0" smtClean="0"/>
              <a:t>Medicinal uses:  </a:t>
            </a:r>
          </a:p>
          <a:p>
            <a:r>
              <a:rPr lang="en-US" sz="2400" dirty="0" smtClean="0"/>
              <a:t>Should only be used topically for the treatment of hemorrhoids, varicose veins, bruises and inflamed swellings &amp; skin disorders (</a:t>
            </a:r>
            <a:r>
              <a:rPr lang="en-US" sz="2400" dirty="0" err="1" smtClean="0"/>
              <a:t>eg</a:t>
            </a:r>
            <a:r>
              <a:rPr lang="en-US" sz="2400" dirty="0" smtClean="0"/>
              <a:t>. eczema, dermatitis). If used in a vaginal douche, it will address purulent mucus discharge from inflamed tissues as well as blood loss. It’s antioxidant activity can be useful towards anti-aging and anti-wrinkling of the skin.</a:t>
            </a:r>
            <a:endParaRPr lang="ru-RU"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764704"/>
            <a:ext cx="6912768" cy="4893647"/>
          </a:xfrm>
          <a:prstGeom prst="rect">
            <a:avLst/>
          </a:prstGeom>
        </p:spPr>
        <p:txBody>
          <a:bodyPr wrap="square">
            <a:spAutoFit/>
          </a:bodyPr>
          <a:lstStyle/>
          <a:p>
            <a:r>
              <a:rPr lang="en-US" sz="2400" b="1" dirty="0" smtClean="0"/>
              <a:t>Pharmacology:</a:t>
            </a:r>
          </a:p>
          <a:p>
            <a:r>
              <a:rPr lang="en-US" sz="2400" dirty="0" smtClean="0"/>
              <a:t>    </a:t>
            </a:r>
            <a:r>
              <a:rPr lang="en-US" sz="2400" dirty="0" smtClean="0"/>
              <a:t>Tannins (</a:t>
            </a:r>
            <a:r>
              <a:rPr lang="en-US" sz="2400" dirty="0" err="1" smtClean="0"/>
              <a:t>Hamamelitannin</a:t>
            </a:r>
            <a:r>
              <a:rPr lang="en-US" sz="2400" dirty="0" smtClean="0"/>
              <a:t>) demonstrated in vitro antioxidant activity and protected </a:t>
            </a:r>
            <a:r>
              <a:rPr lang="en-US" sz="2400" dirty="0" err="1" smtClean="0"/>
              <a:t>murine</a:t>
            </a:r>
            <a:r>
              <a:rPr lang="en-US" sz="2400" dirty="0" smtClean="0"/>
              <a:t> skin fibroblasts from damage induced by UVB irradiation, and human experiments have demonstrated suppression of UVB mediated sunburn with topical application of </a:t>
            </a:r>
            <a:r>
              <a:rPr lang="en-US" sz="2400" dirty="0" err="1" smtClean="0"/>
              <a:t>Hamamelis</a:t>
            </a:r>
            <a:r>
              <a:rPr lang="en-US" sz="2400" dirty="0" smtClean="0"/>
              <a:t> lotion.</a:t>
            </a:r>
          </a:p>
          <a:p>
            <a:r>
              <a:rPr lang="en-US" sz="2400" dirty="0" smtClean="0"/>
              <a:t>    Topical application of leaf extract produces a significant reduction in skin temperature and </a:t>
            </a:r>
            <a:r>
              <a:rPr lang="en-US" sz="2400" dirty="0" err="1" smtClean="0"/>
              <a:t>vasoconstrictive</a:t>
            </a:r>
            <a:r>
              <a:rPr lang="en-US" sz="2400" dirty="0" smtClean="0"/>
              <a:t> activity.</a:t>
            </a:r>
          </a:p>
          <a:p>
            <a:r>
              <a:rPr lang="en-US" sz="2400" dirty="0" smtClean="0"/>
              <a:t>    </a:t>
            </a:r>
            <a:r>
              <a:rPr lang="en-US" sz="2400" dirty="0" err="1" smtClean="0"/>
              <a:t>Hamamelis</a:t>
            </a:r>
            <a:r>
              <a:rPr lang="en-US" sz="2400" dirty="0" smtClean="0"/>
              <a:t> concentrate exhibited significant antiviral activity against herpes simplex virus type 1 in vitro.</a:t>
            </a:r>
            <a:endParaRPr lang="ru-RU"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764704"/>
            <a:ext cx="6408712" cy="5262979"/>
          </a:xfrm>
          <a:prstGeom prst="rect">
            <a:avLst/>
          </a:prstGeom>
        </p:spPr>
        <p:txBody>
          <a:bodyPr wrap="square">
            <a:spAutoFit/>
          </a:bodyPr>
          <a:lstStyle/>
          <a:p>
            <a:r>
              <a:rPr lang="en-US" sz="2400" b="1" dirty="0" smtClean="0"/>
              <a:t>Pharmacy:</a:t>
            </a:r>
          </a:p>
          <a:p>
            <a:r>
              <a:rPr lang="en-US" sz="2400" dirty="0" smtClean="0"/>
              <a:t>    Distilled witch hazel water for topical application.</a:t>
            </a:r>
          </a:p>
          <a:p>
            <a:r>
              <a:rPr lang="en-US" sz="2400" dirty="0" smtClean="0"/>
              <a:t>    Cream, Poultice, Compress etc.</a:t>
            </a:r>
          </a:p>
          <a:p>
            <a:endParaRPr lang="en-US" sz="2400" dirty="0" smtClean="0"/>
          </a:p>
          <a:p>
            <a:r>
              <a:rPr lang="en-US" sz="2400" b="1" dirty="0" smtClean="0"/>
              <a:t>Toxicity: </a:t>
            </a:r>
            <a:r>
              <a:rPr lang="en-US" sz="2400" dirty="0" smtClean="0"/>
              <a:t>Hydrolysable tannins which are broken down </a:t>
            </a:r>
            <a:r>
              <a:rPr lang="en-US" sz="2400" dirty="0" smtClean="0"/>
              <a:t>easily</a:t>
            </a:r>
            <a:r>
              <a:rPr lang="en-US" sz="2400" dirty="0" smtClean="0"/>
              <a:t> </a:t>
            </a:r>
            <a:r>
              <a:rPr lang="en-US" sz="2400" dirty="0" smtClean="0"/>
              <a:t>by acid, alkali or certain enzymes to yield </a:t>
            </a:r>
            <a:r>
              <a:rPr lang="en-US" sz="2400" dirty="0" err="1" smtClean="0"/>
              <a:t>gallic</a:t>
            </a:r>
            <a:r>
              <a:rPr lang="en-US" sz="2400" dirty="0" smtClean="0"/>
              <a:t> or </a:t>
            </a:r>
            <a:r>
              <a:rPr lang="en-US" sz="2400" dirty="0" err="1" smtClean="0"/>
              <a:t>ellagic</a:t>
            </a:r>
            <a:r>
              <a:rPr lang="en-US" sz="2400" dirty="0" smtClean="0"/>
              <a:t> acid, and ultimately </a:t>
            </a:r>
            <a:r>
              <a:rPr lang="en-US" sz="2400" dirty="0" err="1" smtClean="0"/>
              <a:t>pyrogallol</a:t>
            </a:r>
            <a:r>
              <a:rPr lang="en-US" sz="2400" dirty="0" smtClean="0"/>
              <a:t> which is antiseptic, caustic and </a:t>
            </a:r>
            <a:r>
              <a:rPr lang="en-US" sz="2400" dirty="0" err="1" smtClean="0"/>
              <a:t>hepatotoxic</a:t>
            </a:r>
            <a:r>
              <a:rPr lang="en-US" sz="2400" dirty="0" smtClean="0"/>
              <a:t>. Thus if taken internally it should be for the shortest time possible.</a:t>
            </a:r>
          </a:p>
          <a:p>
            <a:endParaRPr lang="en-US" sz="2400" dirty="0" smtClean="0"/>
          </a:p>
          <a:p>
            <a:r>
              <a:rPr lang="en-US" sz="2400" b="1" dirty="0" smtClean="0"/>
              <a:t>Contraindications: </a:t>
            </a:r>
            <a:r>
              <a:rPr lang="en-US" sz="2400" dirty="0" smtClean="0"/>
              <a:t>Internal use (relative) due to </a:t>
            </a:r>
            <a:r>
              <a:rPr lang="en-US" sz="2400" dirty="0" err="1" smtClean="0"/>
              <a:t>hydrolyzable</a:t>
            </a:r>
            <a:r>
              <a:rPr lang="en-US" sz="2400" dirty="0" smtClean="0"/>
              <a:t> tannins.</a:t>
            </a:r>
            <a:endParaRPr lang="ru-RU"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628800"/>
            <a:ext cx="6048672" cy="3416320"/>
          </a:xfrm>
          <a:prstGeom prst="rect">
            <a:avLst/>
          </a:prstGeom>
        </p:spPr>
        <p:txBody>
          <a:bodyPr wrap="square">
            <a:spAutoFit/>
          </a:bodyPr>
          <a:lstStyle/>
          <a:p>
            <a:r>
              <a:rPr lang="en-US" sz="2400" b="1" dirty="0" smtClean="0"/>
              <a:t>Interactions: </a:t>
            </a:r>
          </a:p>
          <a:p>
            <a:r>
              <a:rPr lang="en-US" sz="2400" dirty="0" smtClean="0"/>
              <a:t>When extracted in hot water, tannins can precipitate alkaloids from plants, drugs, proteins, </a:t>
            </a:r>
            <a:r>
              <a:rPr lang="en-US" sz="2400" dirty="0" err="1" smtClean="0"/>
              <a:t>salicylates</a:t>
            </a:r>
            <a:r>
              <a:rPr lang="en-US" sz="2400" dirty="0" smtClean="0"/>
              <a:t>, iodine, metals, minerals and B vitamins thereby slowing, reducing or blocking their absorption. The drug-tannin reaction can interfere with dosing if sources of the two compounds are combined in solution prior to administration</a:t>
            </a:r>
            <a:r>
              <a:rPr lang="en-US" dirty="0" smtClean="0"/>
              <a:t>.</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196752"/>
            <a:ext cx="7488832" cy="3600986"/>
          </a:xfrm>
          <a:prstGeom prst="rect">
            <a:avLst/>
          </a:prstGeom>
        </p:spPr>
        <p:txBody>
          <a:bodyPr wrap="square">
            <a:spAutoFit/>
          </a:bodyPr>
          <a:lstStyle/>
          <a:p>
            <a:r>
              <a:rPr lang="en-US" sz="2400" dirty="0" smtClean="0"/>
              <a:t>Chemically tannins are phenols based on the benzene ring with a hydroxyl group attached. They are soluble in water, and will precipitate alkaloids, nitrogenous bases and some glycosides when combined with other herbs in tincture form. (Note: tannins are often used to antidote alkaloid poisoning).</a:t>
            </a:r>
          </a:p>
          <a:p>
            <a:endParaRPr lang="en-US" sz="1200" dirty="0" smtClean="0"/>
          </a:p>
          <a:p>
            <a:r>
              <a:rPr lang="en-US" sz="2400" dirty="0" smtClean="0"/>
              <a:t>Much ingested tannin remains unabsorbed in the digestive tract, but some does reach body fluids as soluble </a:t>
            </a:r>
            <a:r>
              <a:rPr lang="en-US" sz="2400" dirty="0" err="1" smtClean="0"/>
              <a:t>tannate</a:t>
            </a:r>
            <a:r>
              <a:rPr lang="en-US" sz="2400" dirty="0" smtClean="0"/>
              <a:t> to be excreted by the kidneys.</a:t>
            </a: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340768"/>
            <a:ext cx="3816424" cy="1200329"/>
          </a:xfrm>
          <a:prstGeom prst="rect">
            <a:avLst/>
          </a:prstGeom>
        </p:spPr>
        <p:txBody>
          <a:bodyPr wrap="square">
            <a:spAutoFit/>
          </a:bodyPr>
          <a:lstStyle/>
          <a:p>
            <a:r>
              <a:rPr lang="en-US" sz="2400" dirty="0" smtClean="0"/>
              <a:t>Common name:  White oak</a:t>
            </a:r>
          </a:p>
          <a:p>
            <a:r>
              <a:rPr lang="en-US" sz="2400" dirty="0" smtClean="0"/>
              <a:t>Family: </a:t>
            </a:r>
            <a:r>
              <a:rPr lang="en-US" sz="2400" dirty="0" err="1" smtClean="0"/>
              <a:t>Fagaceae</a:t>
            </a:r>
            <a:endParaRPr lang="en-US" sz="2400" dirty="0" smtClean="0"/>
          </a:p>
          <a:p>
            <a:r>
              <a:rPr lang="en-US" sz="2400" dirty="0" smtClean="0"/>
              <a:t>Part used: Bark</a:t>
            </a:r>
            <a:endParaRPr lang="ru-RU" dirty="0"/>
          </a:p>
        </p:txBody>
      </p:sp>
      <p:sp>
        <p:nvSpPr>
          <p:cNvPr id="3" name="Прямоугольник 2"/>
          <p:cNvSpPr/>
          <p:nvPr/>
        </p:nvSpPr>
        <p:spPr>
          <a:xfrm>
            <a:off x="2915816" y="188640"/>
            <a:ext cx="3312368" cy="646331"/>
          </a:xfrm>
          <a:prstGeom prst="rect">
            <a:avLst/>
          </a:prstGeom>
        </p:spPr>
        <p:txBody>
          <a:bodyPr wrap="square">
            <a:spAutoFit/>
          </a:bodyPr>
          <a:lstStyle/>
          <a:p>
            <a:pPr lvl="0"/>
            <a:r>
              <a:rPr lang="en-US" sz="3600" b="1" i="1" dirty="0" err="1" smtClean="0">
                <a:solidFill>
                  <a:prstClr val="black"/>
                </a:solidFill>
              </a:rPr>
              <a:t>Quercus</a:t>
            </a:r>
            <a:r>
              <a:rPr lang="en-US" sz="3600" b="1" i="1" dirty="0" smtClean="0">
                <a:solidFill>
                  <a:prstClr val="black"/>
                </a:solidFill>
              </a:rPr>
              <a:t> alba                              </a:t>
            </a:r>
          </a:p>
        </p:txBody>
      </p:sp>
      <p:pic>
        <p:nvPicPr>
          <p:cNvPr id="56322" name="Picture 2" descr="https://www.gardenia.net/storage/app/public/uploads/images/detail/uKtGtlgjaKv2BCGUF0l59tzQuchhZm5mfRgmNwxr.jpeg"/>
          <p:cNvPicPr>
            <a:picLocks noChangeAspect="1" noChangeArrowheads="1"/>
          </p:cNvPicPr>
          <p:nvPr/>
        </p:nvPicPr>
        <p:blipFill>
          <a:blip r:embed="rId2" cstate="print"/>
          <a:srcRect/>
          <a:stretch>
            <a:fillRect/>
          </a:stretch>
        </p:blipFill>
        <p:spPr bwMode="auto">
          <a:xfrm>
            <a:off x="899592" y="2996952"/>
            <a:ext cx="5576266" cy="3708000"/>
          </a:xfrm>
          <a:prstGeom prst="rect">
            <a:avLst/>
          </a:prstGeom>
          <a:noFill/>
        </p:spPr>
      </p:pic>
      <p:pic>
        <p:nvPicPr>
          <p:cNvPr id="56324" name="Picture 4" descr="https://vnps.org/wp-content/blogs.dir/1/files/woy/woy2011_quercus_alba_appomattox-ch-np_01s.jpg"/>
          <p:cNvPicPr>
            <a:picLocks noChangeAspect="1" noChangeArrowheads="1"/>
          </p:cNvPicPr>
          <p:nvPr/>
        </p:nvPicPr>
        <p:blipFill>
          <a:blip r:embed="rId3" cstate="print"/>
          <a:srcRect/>
          <a:stretch>
            <a:fillRect/>
          </a:stretch>
        </p:blipFill>
        <p:spPr bwMode="auto">
          <a:xfrm>
            <a:off x="6012160" y="836712"/>
            <a:ext cx="2808000" cy="374804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124744"/>
            <a:ext cx="5832648" cy="3785652"/>
          </a:xfrm>
          <a:prstGeom prst="rect">
            <a:avLst/>
          </a:prstGeom>
        </p:spPr>
        <p:txBody>
          <a:bodyPr wrap="square">
            <a:spAutoFit/>
          </a:bodyPr>
          <a:lstStyle/>
          <a:p>
            <a:r>
              <a:rPr lang="en-US" sz="2400" b="1" dirty="0" smtClean="0"/>
              <a:t>Constituents:  </a:t>
            </a:r>
          </a:p>
          <a:p>
            <a:r>
              <a:rPr lang="en-US" sz="2400" dirty="0" smtClean="0"/>
              <a:t>Tannins (up to 15-20% consisting of </a:t>
            </a:r>
            <a:r>
              <a:rPr lang="en-US" sz="2400" dirty="0" err="1" smtClean="0"/>
              <a:t>phlobatannin</a:t>
            </a:r>
            <a:r>
              <a:rPr lang="en-US" sz="2400" dirty="0" smtClean="0"/>
              <a:t>, </a:t>
            </a:r>
            <a:r>
              <a:rPr lang="en-US" sz="2400" dirty="0" err="1" smtClean="0"/>
              <a:t>ellagitannins</a:t>
            </a:r>
            <a:r>
              <a:rPr lang="en-US" sz="2400" dirty="0" smtClean="0"/>
              <a:t>, and </a:t>
            </a:r>
            <a:r>
              <a:rPr lang="en-US" sz="2400" dirty="0" err="1" smtClean="0"/>
              <a:t>gallic</a:t>
            </a:r>
            <a:r>
              <a:rPr lang="en-US" sz="2400" dirty="0" smtClean="0"/>
              <a:t> acid)</a:t>
            </a:r>
          </a:p>
          <a:p>
            <a:endParaRPr lang="en-US" sz="2400" dirty="0" smtClean="0"/>
          </a:p>
          <a:p>
            <a:r>
              <a:rPr lang="en-US" sz="2400" b="1" dirty="0" smtClean="0"/>
              <a:t>Medicinal actions:  </a:t>
            </a:r>
          </a:p>
          <a:p>
            <a:r>
              <a:rPr lang="en-US" sz="2400" dirty="0" smtClean="0"/>
              <a:t>Astringent, </a:t>
            </a:r>
            <a:r>
              <a:rPr lang="en-US" sz="2400" dirty="0" err="1" smtClean="0"/>
              <a:t>hemostatic</a:t>
            </a:r>
            <a:r>
              <a:rPr lang="en-US" sz="2400" dirty="0" smtClean="0"/>
              <a:t>, antiseptic</a:t>
            </a:r>
          </a:p>
          <a:p>
            <a:endParaRPr lang="en-US" sz="2400" dirty="0" smtClean="0"/>
          </a:p>
          <a:p>
            <a:r>
              <a:rPr lang="en-US" sz="2400" b="1" dirty="0" smtClean="0"/>
              <a:t>Pharmacy: </a:t>
            </a:r>
          </a:p>
          <a:p>
            <a:r>
              <a:rPr lang="en-US" sz="2400" dirty="0" smtClean="0"/>
              <a:t>Decoction 1 tsp/cup; 1 cup TID. Tincture: (1:5), 1-3 ml TID. Powder: 1-2 g TID.</a:t>
            </a: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166843"/>
            <a:ext cx="5904656" cy="3600986"/>
          </a:xfrm>
          <a:prstGeom prst="rect">
            <a:avLst/>
          </a:prstGeom>
        </p:spPr>
        <p:txBody>
          <a:bodyPr wrap="square">
            <a:spAutoFit/>
          </a:bodyPr>
          <a:lstStyle/>
          <a:p>
            <a:endParaRPr lang="en-US" dirty="0" smtClean="0"/>
          </a:p>
          <a:p>
            <a:r>
              <a:rPr lang="en-US" sz="2400" b="1" dirty="0" smtClean="0"/>
              <a:t>Medicinal use: </a:t>
            </a:r>
          </a:p>
          <a:p>
            <a:r>
              <a:rPr lang="en-US" sz="2400" i="1" dirty="0" err="1" smtClean="0"/>
              <a:t>Quercus</a:t>
            </a:r>
            <a:r>
              <a:rPr lang="en-US" sz="2400" dirty="0" smtClean="0"/>
              <a:t> is used in the treatment of </a:t>
            </a:r>
            <a:r>
              <a:rPr lang="en-US" sz="2400" dirty="0" err="1" smtClean="0"/>
              <a:t>pharyngitis</a:t>
            </a:r>
            <a:r>
              <a:rPr lang="en-US" sz="2400" dirty="0" smtClean="0"/>
              <a:t> as a gargle, in the treatment of diarrhea as tea or tincture, and in the treatment of hemorrhoids as an enema, suppository, or compress.  </a:t>
            </a:r>
            <a:r>
              <a:rPr lang="en-US" sz="2400" dirty="0" err="1" smtClean="0"/>
              <a:t>Quercus</a:t>
            </a:r>
            <a:r>
              <a:rPr lang="en-US" sz="2400" dirty="0" smtClean="0"/>
              <a:t> is a strong astringent and antiseptic and a mild tonic to the tissues which it contacts.</a:t>
            </a:r>
          </a:p>
          <a:p>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124744"/>
            <a:ext cx="6768752" cy="4678204"/>
          </a:xfrm>
          <a:prstGeom prst="rect">
            <a:avLst/>
          </a:prstGeom>
        </p:spPr>
        <p:txBody>
          <a:bodyPr wrap="square">
            <a:spAutoFit/>
          </a:bodyPr>
          <a:lstStyle/>
          <a:p>
            <a:r>
              <a:rPr lang="en-US" sz="2800" b="1" i="1" dirty="0" smtClean="0"/>
              <a:t>Tannins &amp; Tissue Specificity </a:t>
            </a:r>
          </a:p>
          <a:p>
            <a:endParaRPr lang="en-US" sz="1200" dirty="0" smtClean="0"/>
          </a:p>
          <a:p>
            <a:r>
              <a:rPr lang="en-US" sz="2400" dirty="0" smtClean="0"/>
              <a:t>Tannins also demonstrate the amazing phenomenon of tissue </a:t>
            </a:r>
            <a:r>
              <a:rPr lang="en-US" sz="2400" dirty="0" err="1" smtClean="0"/>
              <a:t>specifity</a:t>
            </a:r>
            <a:r>
              <a:rPr lang="en-US" sz="2400" dirty="0" smtClean="0"/>
              <a:t>, whereby their astringent action may act locally, or at a distant site within the body. Astringent Herbs with tissue specificity to various body systems may include:</a:t>
            </a:r>
          </a:p>
          <a:p>
            <a:r>
              <a:rPr lang="en-US" sz="2400" dirty="0" err="1" smtClean="0"/>
              <a:t>Hemostatics</a:t>
            </a:r>
            <a:r>
              <a:rPr lang="en-US" sz="2400" dirty="0" smtClean="0"/>
              <a:t>: </a:t>
            </a:r>
          </a:p>
          <a:p>
            <a:r>
              <a:rPr lang="en-US" sz="2400" dirty="0" smtClean="0"/>
              <a:t>    </a:t>
            </a:r>
            <a:r>
              <a:rPr lang="en-US" sz="2400" i="1" dirty="0" err="1" smtClean="0"/>
              <a:t>Achillea</a:t>
            </a:r>
            <a:r>
              <a:rPr lang="en-US" sz="2400" i="1" dirty="0" smtClean="0"/>
              <a:t> </a:t>
            </a:r>
            <a:r>
              <a:rPr lang="en-US" sz="2400" i="1" dirty="0" err="1" smtClean="0"/>
              <a:t>millefolium</a:t>
            </a:r>
            <a:r>
              <a:rPr lang="en-US" sz="2400" i="1" dirty="0" smtClean="0"/>
              <a:t> </a:t>
            </a:r>
            <a:r>
              <a:rPr lang="en-US" sz="2400" dirty="0" smtClean="0"/>
              <a:t>(Yarrow)</a:t>
            </a:r>
          </a:p>
          <a:p>
            <a:r>
              <a:rPr lang="en-US" sz="2400" dirty="0" smtClean="0"/>
              <a:t>    </a:t>
            </a:r>
            <a:r>
              <a:rPr lang="en-US" sz="2400" i="1" dirty="0" err="1" smtClean="0"/>
              <a:t>Aesculus</a:t>
            </a:r>
            <a:r>
              <a:rPr lang="en-US" sz="2400" i="1" dirty="0" smtClean="0"/>
              <a:t> </a:t>
            </a:r>
            <a:r>
              <a:rPr lang="en-US" sz="2400" i="1" dirty="0" err="1" smtClean="0"/>
              <a:t>hippocastanum</a:t>
            </a:r>
            <a:r>
              <a:rPr lang="en-US" sz="2400" i="1" dirty="0" smtClean="0"/>
              <a:t> </a:t>
            </a:r>
            <a:r>
              <a:rPr lang="en-US" sz="2400" dirty="0" smtClean="0"/>
              <a:t>(</a:t>
            </a:r>
            <a:r>
              <a:rPr lang="en-US" sz="2400" dirty="0" err="1" smtClean="0"/>
              <a:t>Horeschesnut</a:t>
            </a:r>
            <a:r>
              <a:rPr lang="en-US" sz="2400" dirty="0" smtClean="0"/>
              <a:t>)</a:t>
            </a:r>
          </a:p>
          <a:p>
            <a:r>
              <a:rPr lang="en-US" sz="2400" dirty="0" smtClean="0"/>
              <a:t>    </a:t>
            </a:r>
            <a:r>
              <a:rPr lang="en-US" sz="2400" i="1" dirty="0" err="1" smtClean="0"/>
              <a:t>Capsella</a:t>
            </a:r>
            <a:r>
              <a:rPr lang="en-US" sz="2400" i="1" dirty="0" smtClean="0"/>
              <a:t> bursa-</a:t>
            </a:r>
            <a:r>
              <a:rPr lang="en-US" sz="2400" i="1" dirty="0" err="1" smtClean="0"/>
              <a:t>pastoris</a:t>
            </a:r>
            <a:r>
              <a:rPr lang="en-US" sz="2400" i="1" dirty="0" smtClean="0"/>
              <a:t> </a:t>
            </a:r>
            <a:r>
              <a:rPr lang="en-US" sz="2400" dirty="0" smtClean="0"/>
              <a:t>(</a:t>
            </a:r>
            <a:r>
              <a:rPr lang="en-US" sz="2400" dirty="0" err="1" smtClean="0"/>
              <a:t>Shepard’s</a:t>
            </a:r>
            <a:r>
              <a:rPr lang="en-US" sz="2400" dirty="0" smtClean="0"/>
              <a:t> Purse)</a:t>
            </a:r>
          </a:p>
          <a:p>
            <a:r>
              <a:rPr lang="en-US" sz="2400" dirty="0" smtClean="0"/>
              <a:t>    </a:t>
            </a:r>
            <a:r>
              <a:rPr lang="en-US" sz="2400" i="1" dirty="0" err="1" smtClean="0"/>
              <a:t>Hamamelis</a:t>
            </a:r>
            <a:r>
              <a:rPr lang="en-US" sz="2400" i="1" dirty="0" smtClean="0"/>
              <a:t> </a:t>
            </a:r>
            <a:r>
              <a:rPr lang="en-US" sz="2400" i="1" dirty="0" err="1" smtClean="0"/>
              <a:t>virginicus</a:t>
            </a:r>
            <a:r>
              <a:rPr lang="en-US" sz="2400" i="1" dirty="0" smtClean="0"/>
              <a:t> </a:t>
            </a:r>
            <a:r>
              <a:rPr lang="en-US" sz="2400" dirty="0" smtClean="0"/>
              <a:t>(Witch Hazel)</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2" y="1268760"/>
            <a:ext cx="5328592" cy="1200329"/>
          </a:xfrm>
          <a:prstGeom prst="rect">
            <a:avLst/>
          </a:prstGeom>
        </p:spPr>
        <p:txBody>
          <a:bodyPr wrap="square">
            <a:spAutoFit/>
          </a:bodyPr>
          <a:lstStyle/>
          <a:p>
            <a:r>
              <a:rPr lang="en-US" sz="2400" dirty="0" smtClean="0"/>
              <a:t>Common name: </a:t>
            </a:r>
            <a:r>
              <a:rPr lang="en-US" sz="2400" dirty="0" smtClean="0"/>
              <a:t>Meadowsweet </a:t>
            </a:r>
            <a:endParaRPr lang="en-US" sz="2400" dirty="0" smtClean="0"/>
          </a:p>
          <a:p>
            <a:r>
              <a:rPr lang="en-US" sz="2400" dirty="0" smtClean="0"/>
              <a:t>Family: </a:t>
            </a:r>
            <a:r>
              <a:rPr lang="en-US" sz="2400" dirty="0" err="1" smtClean="0"/>
              <a:t>Rosaceae</a:t>
            </a:r>
            <a:endParaRPr lang="en-US" sz="2400" dirty="0" smtClean="0"/>
          </a:p>
          <a:p>
            <a:r>
              <a:rPr lang="en-US" sz="2400" dirty="0" smtClean="0"/>
              <a:t>Parts used: Aerial</a:t>
            </a:r>
            <a:endParaRPr lang="ru-RU" sz="2400" dirty="0"/>
          </a:p>
        </p:txBody>
      </p:sp>
      <p:sp>
        <p:nvSpPr>
          <p:cNvPr id="3" name="Прямоугольник 2"/>
          <p:cNvSpPr/>
          <p:nvPr/>
        </p:nvSpPr>
        <p:spPr>
          <a:xfrm>
            <a:off x="2627784" y="404664"/>
            <a:ext cx="4136323" cy="646331"/>
          </a:xfrm>
          <a:prstGeom prst="rect">
            <a:avLst/>
          </a:prstGeom>
        </p:spPr>
        <p:txBody>
          <a:bodyPr wrap="square">
            <a:spAutoFit/>
          </a:bodyPr>
          <a:lstStyle/>
          <a:p>
            <a:pPr lvl="0"/>
            <a:r>
              <a:rPr lang="en-US" sz="3600" b="1" i="1" dirty="0" err="1" smtClean="0">
                <a:solidFill>
                  <a:prstClr val="black"/>
                </a:solidFill>
              </a:rPr>
              <a:t>Filipendula</a:t>
            </a:r>
            <a:r>
              <a:rPr lang="en-US" sz="3600" b="1" i="1" dirty="0" smtClean="0">
                <a:solidFill>
                  <a:prstClr val="black"/>
                </a:solidFill>
              </a:rPr>
              <a:t> </a:t>
            </a:r>
            <a:r>
              <a:rPr lang="en-US" sz="3600" b="1" i="1" dirty="0" err="1" smtClean="0">
                <a:solidFill>
                  <a:prstClr val="black"/>
                </a:solidFill>
              </a:rPr>
              <a:t>ulmaria</a:t>
            </a:r>
            <a:r>
              <a:rPr lang="en-US" sz="3600" b="1" i="1" dirty="0" smtClean="0">
                <a:solidFill>
                  <a:prstClr val="black"/>
                </a:solidFill>
              </a:rPr>
              <a:t>                                </a:t>
            </a:r>
          </a:p>
        </p:txBody>
      </p:sp>
      <p:pic>
        <p:nvPicPr>
          <p:cNvPr id="10242" name="Picture 2" descr="https://www.earthtokathy.com/wp-content/uploads/meadowsweet-800x480.jpg"/>
          <p:cNvPicPr>
            <a:picLocks noChangeAspect="1" noChangeArrowheads="1"/>
          </p:cNvPicPr>
          <p:nvPr/>
        </p:nvPicPr>
        <p:blipFill>
          <a:blip r:embed="rId2" cstate="print"/>
          <a:srcRect/>
          <a:stretch>
            <a:fillRect/>
          </a:stretch>
        </p:blipFill>
        <p:spPr bwMode="auto">
          <a:xfrm>
            <a:off x="1403648" y="2708920"/>
            <a:ext cx="6420000" cy="3852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196752"/>
            <a:ext cx="6192688" cy="3785652"/>
          </a:xfrm>
          <a:prstGeom prst="rect">
            <a:avLst/>
          </a:prstGeom>
        </p:spPr>
        <p:txBody>
          <a:bodyPr wrap="square">
            <a:spAutoFit/>
          </a:bodyPr>
          <a:lstStyle/>
          <a:p>
            <a:r>
              <a:rPr lang="en-US" sz="2400" b="1" dirty="0" smtClean="0"/>
              <a:t>Constituents: </a:t>
            </a:r>
          </a:p>
          <a:p>
            <a:r>
              <a:rPr lang="en-US" sz="2400" dirty="0" smtClean="0"/>
              <a:t>Volatile oil: </a:t>
            </a:r>
            <a:r>
              <a:rPr lang="en-US" sz="2400" dirty="0" err="1" smtClean="0"/>
              <a:t>polyphenol</a:t>
            </a:r>
            <a:r>
              <a:rPr lang="en-US" sz="2400" dirty="0" smtClean="0"/>
              <a:t> components (</a:t>
            </a:r>
            <a:r>
              <a:rPr lang="en-US" sz="2400" dirty="0" err="1" smtClean="0"/>
              <a:t>salicylates</a:t>
            </a:r>
            <a:r>
              <a:rPr lang="en-US" sz="2400" dirty="0" smtClean="0"/>
              <a:t> – </a:t>
            </a:r>
            <a:r>
              <a:rPr lang="en-US" sz="2400" dirty="0" err="1" smtClean="0"/>
              <a:t>salicin</a:t>
            </a:r>
            <a:r>
              <a:rPr lang="en-US" sz="2400" dirty="0" smtClean="0"/>
              <a:t>, salicylic acid), </a:t>
            </a:r>
            <a:r>
              <a:rPr lang="en-US" sz="2400" dirty="0" err="1" smtClean="0"/>
              <a:t>flavonoids</a:t>
            </a:r>
            <a:r>
              <a:rPr lang="en-US" sz="2400" dirty="0" smtClean="0"/>
              <a:t>, tannins, </a:t>
            </a:r>
            <a:r>
              <a:rPr lang="en-US" sz="2400" dirty="0" err="1" smtClean="0"/>
              <a:t>coumarins</a:t>
            </a:r>
            <a:r>
              <a:rPr lang="en-US" sz="2400" dirty="0" smtClean="0"/>
              <a:t>, mucilage</a:t>
            </a:r>
            <a:r>
              <a:rPr lang="en-US" sz="2400" dirty="0" smtClean="0"/>
              <a:t>, </a:t>
            </a:r>
            <a:r>
              <a:rPr lang="en-US" sz="2400" dirty="0" smtClean="0"/>
              <a:t>ascorbic acid</a:t>
            </a:r>
          </a:p>
          <a:p>
            <a:endParaRPr lang="en-US" sz="2400" dirty="0" smtClean="0"/>
          </a:p>
          <a:p>
            <a:r>
              <a:rPr lang="en-US" sz="2400" b="1" dirty="0" smtClean="0"/>
              <a:t>Medicinal actions: </a:t>
            </a:r>
          </a:p>
          <a:p>
            <a:r>
              <a:rPr lang="en-US" sz="2400" dirty="0" smtClean="0"/>
              <a:t>Antiseptic, analgesic, anti-inflammatory, astringent, diaphoretic, anti-coagulant, antacid, carminative, anti-emetic, digestive, hepatic, diuretic, anti-rheumatic</a:t>
            </a:r>
            <a:endParaRPr lang="ru-RU"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908720"/>
            <a:ext cx="6552728" cy="4893647"/>
          </a:xfrm>
          <a:prstGeom prst="rect">
            <a:avLst/>
          </a:prstGeom>
        </p:spPr>
        <p:txBody>
          <a:bodyPr wrap="square">
            <a:spAutoFit/>
          </a:bodyPr>
          <a:lstStyle/>
          <a:p>
            <a:r>
              <a:rPr lang="en-US" sz="2400" b="1" dirty="0" smtClean="0"/>
              <a:t>Medicinal use</a:t>
            </a:r>
            <a:r>
              <a:rPr lang="en-US" sz="2400" dirty="0" smtClean="0"/>
              <a:t>: </a:t>
            </a:r>
          </a:p>
          <a:p>
            <a:r>
              <a:rPr lang="en-US" sz="2400" dirty="0" smtClean="0"/>
              <a:t>Has specific use for peptic ulcers both as prophylactic and as treatment. Regulates gastric acid levels and protects and soothes GIT mucous membranes. Also of great use in musculoskeletal conditions such as arthritis, gout, and all kinds of muscle &amp; joint pains. It promotes uric acid excretion and has anti-bacterial and </a:t>
            </a:r>
            <a:r>
              <a:rPr lang="en-US" sz="2400" dirty="0" err="1" smtClean="0"/>
              <a:t>immunomodulating</a:t>
            </a:r>
            <a:r>
              <a:rPr lang="en-US" sz="2400" dirty="0" smtClean="0"/>
              <a:t> </a:t>
            </a:r>
            <a:r>
              <a:rPr lang="en-US" sz="2400" dirty="0" smtClean="0"/>
              <a:t>effects.</a:t>
            </a:r>
            <a:endParaRPr lang="en-US" sz="2400" dirty="0" smtClean="0"/>
          </a:p>
          <a:p>
            <a:endParaRPr lang="en-US" sz="2400" dirty="0" smtClean="0"/>
          </a:p>
          <a:p>
            <a:r>
              <a:rPr lang="en-US" sz="2400" b="1" dirty="0" smtClean="0"/>
              <a:t>Pharmacology: </a:t>
            </a:r>
          </a:p>
          <a:p>
            <a:r>
              <a:rPr lang="en-US" sz="2400" dirty="0" smtClean="0"/>
              <a:t>    </a:t>
            </a:r>
            <a:r>
              <a:rPr lang="en-US" sz="2400" dirty="0" err="1" smtClean="0"/>
              <a:t>Salicylates</a:t>
            </a:r>
            <a:r>
              <a:rPr lang="en-US" sz="2400" dirty="0" smtClean="0"/>
              <a:t> – </a:t>
            </a:r>
            <a:r>
              <a:rPr lang="en-US" sz="2400" dirty="0" err="1" smtClean="0"/>
              <a:t>salicin</a:t>
            </a:r>
            <a:r>
              <a:rPr lang="en-US" sz="2400" dirty="0" smtClean="0"/>
              <a:t>, salicylic acid are analgesic and anti-inflammatory.</a:t>
            </a:r>
            <a:endParaRPr 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052736"/>
            <a:ext cx="6264696" cy="4524315"/>
          </a:xfrm>
          <a:prstGeom prst="rect">
            <a:avLst/>
          </a:prstGeom>
        </p:spPr>
        <p:txBody>
          <a:bodyPr wrap="square">
            <a:spAutoFit/>
          </a:bodyPr>
          <a:lstStyle/>
          <a:p>
            <a:r>
              <a:rPr lang="en-US" sz="2400" b="1" dirty="0" smtClean="0"/>
              <a:t>Pharmacy: </a:t>
            </a:r>
            <a:r>
              <a:rPr lang="en-US" sz="2400" dirty="0" smtClean="0"/>
              <a:t>Powder: 2-4g, TID. Capsules: 500mg, BID. Infusion: 2 tsp/cup, TID. Tincture: (1:2, 60%), 3-6ml QD.</a:t>
            </a:r>
          </a:p>
          <a:p>
            <a:endParaRPr lang="en-US" sz="2400" dirty="0" smtClean="0"/>
          </a:p>
          <a:p>
            <a:r>
              <a:rPr lang="en-US" sz="2400" b="1" dirty="0" smtClean="0"/>
              <a:t>Contraindications: </a:t>
            </a:r>
            <a:r>
              <a:rPr lang="en-US" sz="2400" dirty="0" smtClean="0"/>
              <a:t>Allergic to </a:t>
            </a:r>
            <a:r>
              <a:rPr lang="en-US" sz="2400" dirty="0" err="1" smtClean="0"/>
              <a:t>salicylates</a:t>
            </a:r>
            <a:r>
              <a:rPr lang="en-US" sz="2400" dirty="0" smtClean="0"/>
              <a:t> or aspirin. Caution in asthma due to possibly </a:t>
            </a:r>
            <a:r>
              <a:rPr lang="en-US" sz="2400" dirty="0" err="1" smtClean="0"/>
              <a:t>bronchospastic</a:t>
            </a:r>
            <a:r>
              <a:rPr lang="en-US" sz="2400" dirty="0" smtClean="0"/>
              <a:t> effects.</a:t>
            </a:r>
          </a:p>
          <a:p>
            <a:endParaRPr lang="en-US" sz="2400" dirty="0" smtClean="0"/>
          </a:p>
          <a:p>
            <a:r>
              <a:rPr lang="en-US" sz="2400" b="1" dirty="0" smtClean="0"/>
              <a:t>Toxicity: </a:t>
            </a:r>
            <a:r>
              <a:rPr lang="en-US" sz="2400" dirty="0" smtClean="0"/>
              <a:t>No adverse effects expected.</a:t>
            </a:r>
          </a:p>
          <a:p>
            <a:endParaRPr lang="en-US" sz="2400" dirty="0" smtClean="0"/>
          </a:p>
          <a:p>
            <a:r>
              <a:rPr lang="en-US" sz="2400" b="1" dirty="0" smtClean="0"/>
              <a:t>Interactions: </a:t>
            </a:r>
            <a:r>
              <a:rPr lang="en-US" sz="2400" dirty="0" smtClean="0"/>
              <a:t>Theoretically may interfere with anticoagulants.</a:t>
            </a:r>
            <a:endParaRPr lang="ru-RU"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348880"/>
            <a:ext cx="3384376" cy="1569660"/>
          </a:xfrm>
          <a:prstGeom prst="rect">
            <a:avLst/>
          </a:prstGeom>
        </p:spPr>
        <p:txBody>
          <a:bodyPr wrap="square">
            <a:spAutoFit/>
          </a:bodyPr>
          <a:lstStyle/>
          <a:p>
            <a:r>
              <a:rPr lang="en-US" sz="2400" dirty="0" smtClean="0"/>
              <a:t>Common name:  American </a:t>
            </a:r>
            <a:r>
              <a:rPr lang="en-US" sz="2400" dirty="0" err="1" smtClean="0"/>
              <a:t>cranesbill</a:t>
            </a:r>
            <a:endParaRPr lang="en-US" sz="2400" dirty="0" smtClean="0"/>
          </a:p>
          <a:p>
            <a:r>
              <a:rPr lang="en-US" sz="2400" dirty="0" smtClean="0"/>
              <a:t>Family: </a:t>
            </a:r>
            <a:r>
              <a:rPr lang="en-US" sz="2400" dirty="0" err="1" smtClean="0"/>
              <a:t>Geraniaceae</a:t>
            </a:r>
            <a:endParaRPr lang="en-US" sz="2400" dirty="0" smtClean="0"/>
          </a:p>
          <a:p>
            <a:r>
              <a:rPr lang="en-US" sz="2400" dirty="0" smtClean="0"/>
              <a:t>Parts used:  Root &amp; aerial</a:t>
            </a:r>
            <a:endParaRPr lang="ru-RU" sz="2400" dirty="0"/>
          </a:p>
        </p:txBody>
      </p:sp>
      <p:sp>
        <p:nvSpPr>
          <p:cNvPr id="3" name="Прямоугольник 2"/>
          <p:cNvSpPr/>
          <p:nvPr/>
        </p:nvSpPr>
        <p:spPr>
          <a:xfrm>
            <a:off x="2443625" y="393185"/>
            <a:ext cx="6237028" cy="646331"/>
          </a:xfrm>
          <a:prstGeom prst="rect">
            <a:avLst/>
          </a:prstGeom>
        </p:spPr>
        <p:txBody>
          <a:bodyPr wrap="none">
            <a:spAutoFit/>
          </a:bodyPr>
          <a:lstStyle/>
          <a:p>
            <a:pPr lvl="0"/>
            <a:r>
              <a:rPr lang="en-US" sz="3600" b="1" i="1" dirty="0" smtClean="0">
                <a:solidFill>
                  <a:prstClr val="black"/>
                </a:solidFill>
              </a:rPr>
              <a:t>Germanium </a:t>
            </a:r>
            <a:r>
              <a:rPr lang="en-US" sz="3600" b="1" i="1" dirty="0" err="1" smtClean="0">
                <a:solidFill>
                  <a:prstClr val="black"/>
                </a:solidFill>
              </a:rPr>
              <a:t>maculata</a:t>
            </a:r>
            <a:r>
              <a:rPr lang="en-US" sz="3600" b="1" i="1" dirty="0" smtClean="0">
                <a:solidFill>
                  <a:prstClr val="black"/>
                </a:solidFill>
              </a:rPr>
              <a:t>                  </a:t>
            </a:r>
          </a:p>
        </p:txBody>
      </p:sp>
      <p:pic>
        <p:nvPicPr>
          <p:cNvPr id="6146" name="Picture 2" descr="https://thenaturopathicherbalist.files.wordpress.com/2015/09/cranesbill-geranium.jpg?w=408&amp;h=600"/>
          <p:cNvPicPr>
            <a:picLocks noChangeAspect="1" noChangeArrowheads="1"/>
          </p:cNvPicPr>
          <p:nvPr/>
        </p:nvPicPr>
        <p:blipFill>
          <a:blip r:embed="rId2" cstate="print"/>
          <a:srcRect/>
          <a:stretch>
            <a:fillRect/>
          </a:stretch>
        </p:blipFill>
        <p:spPr bwMode="auto">
          <a:xfrm>
            <a:off x="4716016" y="1052736"/>
            <a:ext cx="3886200" cy="569595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980728"/>
            <a:ext cx="6480720" cy="4893647"/>
          </a:xfrm>
          <a:prstGeom prst="rect">
            <a:avLst/>
          </a:prstGeom>
        </p:spPr>
        <p:txBody>
          <a:bodyPr wrap="square">
            <a:spAutoFit/>
          </a:bodyPr>
          <a:lstStyle/>
          <a:p>
            <a:r>
              <a:rPr lang="en-US" sz="2400" b="1" dirty="0" smtClean="0"/>
              <a:t>Constituents:  </a:t>
            </a:r>
          </a:p>
          <a:p>
            <a:r>
              <a:rPr lang="en-US" sz="2400" dirty="0" smtClean="0"/>
              <a:t>Tannins (up to 30%) inc. </a:t>
            </a:r>
            <a:r>
              <a:rPr lang="en-US" sz="2400" dirty="0" err="1" smtClean="0"/>
              <a:t>gallic</a:t>
            </a:r>
            <a:r>
              <a:rPr lang="en-US" sz="2400" dirty="0" smtClean="0"/>
              <a:t> acid; Resinous compounds.</a:t>
            </a:r>
          </a:p>
          <a:p>
            <a:endParaRPr lang="en-US" sz="2400" dirty="0" smtClean="0"/>
          </a:p>
          <a:p>
            <a:r>
              <a:rPr lang="en-US" sz="2400" b="1" dirty="0" smtClean="0"/>
              <a:t>Medicinal actions:  </a:t>
            </a:r>
          </a:p>
          <a:p>
            <a:r>
              <a:rPr lang="en-US" sz="2400" dirty="0" smtClean="0"/>
              <a:t>Styptic, astringent, vulnerary, tonic</a:t>
            </a:r>
          </a:p>
          <a:p>
            <a:endParaRPr lang="en-US" sz="2400" dirty="0" smtClean="0"/>
          </a:p>
          <a:p>
            <a:r>
              <a:rPr lang="en-US" sz="2400" b="1" dirty="0" smtClean="0"/>
              <a:t>Medicinal uses:  </a:t>
            </a:r>
          </a:p>
          <a:p>
            <a:r>
              <a:rPr lang="en-US" sz="2400" dirty="0" smtClean="0"/>
              <a:t>Geranium is an astringent, also </a:t>
            </a:r>
            <a:r>
              <a:rPr lang="en-US" sz="2400" dirty="0" err="1" smtClean="0"/>
              <a:t>hemostatic</a:t>
            </a:r>
            <a:r>
              <a:rPr lang="en-US" sz="2400" dirty="0" smtClean="0"/>
              <a:t>. Relaxed mucous tissues with profuse debilitating discharges; chronic mucous diarrheas; chronic dysentery; diarrhea with constant desire to defecate; passive hemorrhages; gastric ulcer.</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ww.researchgate.net/profile/Debosree_Ghosh5/publication/277029056/figure/fig1/AS:391826973446151@1470430238914/Figure1-Types-of-tannins-and-their-basic-structures-Tannins-in-therapeutics-Researchers_W640.jpg"/>
          <p:cNvPicPr>
            <a:picLocks noChangeAspect="1" noChangeArrowheads="1"/>
          </p:cNvPicPr>
          <p:nvPr/>
        </p:nvPicPr>
        <p:blipFill>
          <a:blip r:embed="rId2" cstate="print"/>
          <a:srcRect/>
          <a:stretch>
            <a:fillRect/>
          </a:stretch>
        </p:blipFill>
        <p:spPr bwMode="auto">
          <a:xfrm>
            <a:off x="1331640" y="2780928"/>
            <a:ext cx="6096000" cy="3371851"/>
          </a:xfrm>
          <a:prstGeom prst="rect">
            <a:avLst/>
          </a:prstGeom>
          <a:noFill/>
        </p:spPr>
      </p:pic>
      <p:sp>
        <p:nvSpPr>
          <p:cNvPr id="3" name="Прямоугольник 2"/>
          <p:cNvSpPr/>
          <p:nvPr/>
        </p:nvSpPr>
        <p:spPr>
          <a:xfrm>
            <a:off x="1907704" y="1412776"/>
            <a:ext cx="5652120" cy="1200329"/>
          </a:xfrm>
          <a:prstGeom prst="rect">
            <a:avLst/>
          </a:prstGeom>
        </p:spPr>
        <p:txBody>
          <a:bodyPr wrap="square">
            <a:spAutoFit/>
          </a:bodyPr>
          <a:lstStyle/>
          <a:p>
            <a:r>
              <a:rPr lang="en-US" sz="2400" dirty="0" smtClean="0"/>
              <a:t>Tannins </a:t>
            </a:r>
            <a:r>
              <a:rPr lang="en-US" sz="2400" b="1" i="1" dirty="0" smtClean="0"/>
              <a:t>were classified </a:t>
            </a:r>
            <a:r>
              <a:rPr lang="en-US" sz="2400" dirty="0" smtClean="0"/>
              <a:t>for the first time in 1922 by </a:t>
            </a:r>
            <a:r>
              <a:rPr lang="en-US" sz="2400" dirty="0" err="1" smtClean="0"/>
              <a:t>Freudemberg</a:t>
            </a:r>
            <a:r>
              <a:rPr lang="en-US" sz="2400" dirty="0" smtClean="0"/>
              <a:t>, depending on their chemical structures</a:t>
            </a:r>
          </a:p>
        </p:txBody>
      </p:sp>
      <p:sp>
        <p:nvSpPr>
          <p:cNvPr id="4" name="Прямоугольник 3"/>
          <p:cNvSpPr/>
          <p:nvPr/>
        </p:nvSpPr>
        <p:spPr>
          <a:xfrm>
            <a:off x="2915816" y="332656"/>
            <a:ext cx="3716851" cy="646331"/>
          </a:xfrm>
          <a:prstGeom prst="rect">
            <a:avLst/>
          </a:prstGeom>
        </p:spPr>
        <p:txBody>
          <a:bodyPr wrap="none">
            <a:spAutoFit/>
          </a:bodyPr>
          <a:lstStyle/>
          <a:p>
            <a:r>
              <a:rPr lang="en-US" sz="3600" b="1" dirty="0" smtClean="0"/>
              <a:t>Classes of Tannins </a:t>
            </a:r>
            <a:endParaRPr lang="ru-RU" sz="36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1340768"/>
            <a:ext cx="5616624" cy="3785652"/>
          </a:xfrm>
          <a:prstGeom prst="rect">
            <a:avLst/>
          </a:prstGeom>
        </p:spPr>
        <p:txBody>
          <a:bodyPr wrap="square">
            <a:spAutoFit/>
          </a:bodyPr>
          <a:lstStyle/>
          <a:p>
            <a:r>
              <a:rPr lang="en-US" sz="2400" b="1" dirty="0" smtClean="0"/>
              <a:t>Pharmacy: </a:t>
            </a:r>
          </a:p>
          <a:p>
            <a:r>
              <a:rPr lang="en-US" sz="2400" dirty="0" smtClean="0"/>
              <a:t>Decoction:  1-2 tsp/cup; simmer 10-15 min, 1 cup TID. Tincture:  (1:5, 25%), 2-4 ml TID; weekly maximum is 60 ml.</a:t>
            </a:r>
          </a:p>
          <a:p>
            <a:endParaRPr lang="en-US" sz="2400" dirty="0" smtClean="0"/>
          </a:p>
          <a:p>
            <a:r>
              <a:rPr lang="en-US" sz="2400" b="1" dirty="0" smtClean="0"/>
              <a:t>Toxicity:  </a:t>
            </a:r>
          </a:p>
          <a:p>
            <a:r>
              <a:rPr lang="en-US" sz="2400" dirty="0" smtClean="0"/>
              <a:t>Safe herb, however use with caution in people with spastic, dry constipation or people taking </a:t>
            </a:r>
            <a:r>
              <a:rPr lang="en-US" sz="2400" dirty="0" err="1" smtClean="0"/>
              <a:t>anticholinergic</a:t>
            </a:r>
            <a:r>
              <a:rPr lang="en-US" sz="2400" dirty="0" smtClean="0"/>
              <a:t> </a:t>
            </a:r>
            <a:r>
              <a:rPr lang="en-US" sz="2400" dirty="0" smtClean="0"/>
              <a:t>medication as it will potentiate smooth muscle irritability.</a:t>
            </a:r>
            <a:endParaRPr lang="ru-RU"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1340768"/>
            <a:ext cx="5040560" cy="1200329"/>
          </a:xfrm>
          <a:prstGeom prst="rect">
            <a:avLst/>
          </a:prstGeom>
        </p:spPr>
        <p:txBody>
          <a:bodyPr wrap="square">
            <a:spAutoFit/>
          </a:bodyPr>
          <a:lstStyle/>
          <a:p>
            <a:r>
              <a:rPr lang="en-US" sz="2400" dirty="0" smtClean="0"/>
              <a:t>Common name:  Blueberry, Bilberry</a:t>
            </a:r>
          </a:p>
          <a:p>
            <a:r>
              <a:rPr lang="en-US" sz="2400" dirty="0" smtClean="0"/>
              <a:t>Family: </a:t>
            </a:r>
            <a:r>
              <a:rPr lang="en-US" sz="2400" dirty="0" err="1" smtClean="0"/>
              <a:t>Ericaceae</a:t>
            </a:r>
            <a:endParaRPr lang="en-US" sz="2400" dirty="0" smtClean="0"/>
          </a:p>
          <a:p>
            <a:r>
              <a:rPr lang="en-US" sz="2400" dirty="0" smtClean="0"/>
              <a:t>Part used:  Berry/fruit, leaf</a:t>
            </a:r>
            <a:endParaRPr lang="ru-RU" sz="2400" dirty="0"/>
          </a:p>
        </p:txBody>
      </p:sp>
      <p:sp>
        <p:nvSpPr>
          <p:cNvPr id="3" name="Прямоугольник 2"/>
          <p:cNvSpPr/>
          <p:nvPr/>
        </p:nvSpPr>
        <p:spPr>
          <a:xfrm>
            <a:off x="2339752" y="548680"/>
            <a:ext cx="4161071" cy="646331"/>
          </a:xfrm>
          <a:prstGeom prst="rect">
            <a:avLst/>
          </a:prstGeom>
        </p:spPr>
        <p:txBody>
          <a:bodyPr wrap="square">
            <a:spAutoFit/>
          </a:bodyPr>
          <a:lstStyle/>
          <a:p>
            <a:pPr lvl="0"/>
            <a:r>
              <a:rPr lang="en-US" sz="3600" b="1" i="1" dirty="0" err="1" smtClean="0">
                <a:solidFill>
                  <a:prstClr val="black"/>
                </a:solidFill>
              </a:rPr>
              <a:t>Vaccinium</a:t>
            </a:r>
            <a:r>
              <a:rPr lang="en-US" sz="3600" b="1" i="1" dirty="0" smtClean="0">
                <a:solidFill>
                  <a:prstClr val="black"/>
                </a:solidFill>
              </a:rPr>
              <a:t> </a:t>
            </a:r>
            <a:r>
              <a:rPr lang="en-US" sz="3600" b="1" i="1" dirty="0" err="1" smtClean="0">
                <a:solidFill>
                  <a:prstClr val="black"/>
                </a:solidFill>
              </a:rPr>
              <a:t>myrtillus</a:t>
            </a:r>
            <a:r>
              <a:rPr lang="en-US" sz="3600" b="1" i="1" dirty="0" smtClean="0">
                <a:solidFill>
                  <a:prstClr val="black"/>
                </a:solidFill>
              </a:rPr>
              <a:t>                              </a:t>
            </a:r>
          </a:p>
        </p:txBody>
      </p:sp>
      <p:pic>
        <p:nvPicPr>
          <p:cNvPr id="3074" name="Picture 2" descr="https://previews.123rf.com/images/id1974/id19741701/id1974170101525/68417589-vaccinium-myrtillus-is-a-species-of-shrub-with-edible-fruit-of-blue-color-commonly-called-bilberry-w.jpg"/>
          <p:cNvPicPr>
            <a:picLocks noChangeAspect="1" noChangeArrowheads="1"/>
          </p:cNvPicPr>
          <p:nvPr/>
        </p:nvPicPr>
        <p:blipFill>
          <a:blip r:embed="rId2" cstate="print"/>
          <a:srcRect/>
          <a:stretch>
            <a:fillRect/>
          </a:stretch>
        </p:blipFill>
        <p:spPr bwMode="auto">
          <a:xfrm>
            <a:off x="1619672" y="2564904"/>
            <a:ext cx="6160738" cy="41040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340768"/>
            <a:ext cx="5976664" cy="3785652"/>
          </a:xfrm>
          <a:prstGeom prst="rect">
            <a:avLst/>
          </a:prstGeom>
        </p:spPr>
        <p:txBody>
          <a:bodyPr wrap="square">
            <a:spAutoFit/>
          </a:bodyPr>
          <a:lstStyle/>
          <a:p>
            <a:r>
              <a:rPr lang="en-US" sz="2400" b="1" dirty="0" smtClean="0"/>
              <a:t>Constituents: </a:t>
            </a:r>
          </a:p>
          <a:p>
            <a:r>
              <a:rPr lang="en-US" sz="2400" dirty="0" err="1" smtClean="0"/>
              <a:t>Flavonoids</a:t>
            </a:r>
            <a:r>
              <a:rPr lang="en-US" sz="2400" dirty="0" smtClean="0"/>
              <a:t>: </a:t>
            </a:r>
            <a:r>
              <a:rPr lang="en-US" sz="2400" dirty="0" err="1" smtClean="0"/>
              <a:t>anthocyanosides</a:t>
            </a:r>
            <a:r>
              <a:rPr lang="en-US" sz="2400" dirty="0" smtClean="0"/>
              <a:t>, </a:t>
            </a:r>
            <a:r>
              <a:rPr lang="en-US" sz="2400" b="1" dirty="0" smtClean="0"/>
              <a:t>tannin (7%), </a:t>
            </a:r>
            <a:r>
              <a:rPr lang="en-US" sz="2400" dirty="0" err="1" smtClean="0"/>
              <a:t>polyphenols</a:t>
            </a:r>
            <a:r>
              <a:rPr lang="en-US" sz="2400" dirty="0" smtClean="0"/>
              <a:t> (</a:t>
            </a:r>
            <a:r>
              <a:rPr lang="en-US" sz="2400" dirty="0" err="1" smtClean="0"/>
              <a:t>catechin</a:t>
            </a:r>
            <a:r>
              <a:rPr lang="en-US" sz="2400" dirty="0" smtClean="0"/>
              <a:t>, </a:t>
            </a:r>
            <a:r>
              <a:rPr lang="en-US" sz="2400" dirty="0" err="1" smtClean="0"/>
              <a:t>epicatechin</a:t>
            </a:r>
            <a:r>
              <a:rPr lang="en-US" sz="2400" dirty="0" smtClean="0"/>
              <a:t>), nutrients (Vitamin B1, C, beta carotene), pectin</a:t>
            </a:r>
          </a:p>
          <a:p>
            <a:endParaRPr lang="en-US" sz="2400" dirty="0" smtClean="0"/>
          </a:p>
          <a:p>
            <a:r>
              <a:rPr lang="en-US" sz="2400" b="1" dirty="0" smtClean="0"/>
              <a:t>Medical actions:  </a:t>
            </a:r>
          </a:p>
          <a:p>
            <a:r>
              <a:rPr lang="en-US" sz="2400" dirty="0" smtClean="0"/>
              <a:t>Anti-inflammatory, astringent, diuretic, antioxidant, anti-microbial, anti-edematous, venous tonic, </a:t>
            </a:r>
            <a:r>
              <a:rPr lang="en-US" sz="2400" dirty="0" err="1" smtClean="0"/>
              <a:t>vaso</a:t>
            </a:r>
            <a:r>
              <a:rPr lang="en-US" sz="2400" dirty="0" smtClean="0"/>
              <a:t>-protector, anti-platelet, anti-emetic, anti-diarrheal</a:t>
            </a:r>
            <a:endParaRPr lang="ru-RU"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340768"/>
            <a:ext cx="6696744" cy="4062651"/>
          </a:xfrm>
          <a:prstGeom prst="rect">
            <a:avLst/>
          </a:prstGeom>
        </p:spPr>
        <p:txBody>
          <a:bodyPr wrap="square">
            <a:spAutoFit/>
          </a:bodyPr>
          <a:lstStyle/>
          <a:p>
            <a:r>
              <a:rPr lang="en-US" sz="2400" b="1" dirty="0" smtClean="0"/>
              <a:t>Medical uses: </a:t>
            </a:r>
          </a:p>
          <a:p>
            <a:r>
              <a:rPr lang="en-US" sz="2400" dirty="0" smtClean="0"/>
              <a:t>Is indicated in visual disturbances/poor vision, retinopathy, cataracts and macular degeneration, as well as retinitis </a:t>
            </a:r>
            <a:r>
              <a:rPr lang="en-US" sz="2400" dirty="0" err="1" smtClean="0"/>
              <a:t>pigmentosa</a:t>
            </a:r>
            <a:r>
              <a:rPr lang="en-US" sz="2400" dirty="0" smtClean="0"/>
              <a:t>, diabetic retinopathy, and night-blindness. Used in the prevention and treatment of glaucoma</a:t>
            </a:r>
            <a:r>
              <a:rPr lang="en-US" sz="2400" dirty="0" smtClean="0"/>
              <a:t>. The </a:t>
            </a:r>
            <a:r>
              <a:rPr lang="en-US" sz="2400" dirty="0" smtClean="0"/>
              <a:t>antioxidant effects make </a:t>
            </a:r>
            <a:r>
              <a:rPr lang="en-US" sz="2400" i="1" dirty="0" err="1" smtClean="0"/>
              <a:t>Vaccinium</a:t>
            </a:r>
            <a:r>
              <a:rPr lang="en-US" sz="2400" dirty="0" smtClean="0"/>
              <a:t> useful in gout and rheumatoid arthritis. It is useful for venous insufficiency (especially in the legs), hemorrhoids, varicose veins and capillary fragility as a whole.</a:t>
            </a:r>
          </a:p>
          <a:p>
            <a:endParaRPr lang="en-US"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052736"/>
            <a:ext cx="6408712" cy="3323987"/>
          </a:xfrm>
          <a:prstGeom prst="rect">
            <a:avLst/>
          </a:prstGeom>
        </p:spPr>
        <p:txBody>
          <a:bodyPr wrap="square">
            <a:spAutoFit/>
          </a:bodyPr>
          <a:lstStyle/>
          <a:p>
            <a:endParaRPr lang="en-US" dirty="0" smtClean="0"/>
          </a:p>
          <a:p>
            <a:r>
              <a:rPr lang="en-US" sz="2400" dirty="0" smtClean="0"/>
              <a:t>Bilberries have been used as food and for their high nutritive value. Medicinally, they have been utilized in the treatment of scurvy and urinary complaints (including infection and stones). The dried berries have been used primarily for their astringent qualities. in the treatment of diarrhea and dysentery. Decoctions of the leaves have been used in the treatment of diabetes.</a:t>
            </a:r>
            <a:endParaRPr lang="ru-RU"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484784"/>
            <a:ext cx="6264696" cy="2954655"/>
          </a:xfrm>
          <a:prstGeom prst="rect">
            <a:avLst/>
          </a:prstGeom>
        </p:spPr>
        <p:txBody>
          <a:bodyPr wrap="square">
            <a:spAutoFit/>
          </a:bodyPr>
          <a:lstStyle/>
          <a:p>
            <a:r>
              <a:rPr lang="en-US" sz="2400" b="1" dirty="0" smtClean="0"/>
              <a:t>Pharmacology:</a:t>
            </a:r>
          </a:p>
          <a:p>
            <a:r>
              <a:rPr lang="en-US" sz="2400" dirty="0" smtClean="0"/>
              <a:t>    </a:t>
            </a:r>
            <a:r>
              <a:rPr lang="en-US" sz="2400" dirty="0" err="1" smtClean="0"/>
              <a:t>Anthocyanins</a:t>
            </a:r>
            <a:r>
              <a:rPr lang="en-US" sz="2400" dirty="0" smtClean="0"/>
              <a:t> are antioxidant and blood vessel tonics which help to stabilize collagen and protect it during inflammation.</a:t>
            </a:r>
          </a:p>
          <a:p>
            <a:r>
              <a:rPr lang="en-US" sz="2400" dirty="0" smtClean="0"/>
              <a:t>    Over 15 different </a:t>
            </a:r>
            <a:r>
              <a:rPr lang="en-US" sz="2400" dirty="0" err="1" smtClean="0"/>
              <a:t>anthocyanosides</a:t>
            </a:r>
            <a:r>
              <a:rPr lang="en-US" sz="2400" dirty="0" smtClean="0"/>
              <a:t> originate from the five different </a:t>
            </a:r>
            <a:r>
              <a:rPr lang="en-US" sz="2400" dirty="0" err="1" smtClean="0"/>
              <a:t>anthocyanidins</a:t>
            </a:r>
            <a:r>
              <a:rPr lang="en-US" sz="2400" dirty="0" smtClean="0"/>
              <a:t> found in bilberry.</a:t>
            </a:r>
          </a:p>
          <a:p>
            <a:endParaRPr lang="en-US"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476672"/>
            <a:ext cx="6336704" cy="5539978"/>
          </a:xfrm>
          <a:prstGeom prst="rect">
            <a:avLst/>
          </a:prstGeom>
        </p:spPr>
        <p:txBody>
          <a:bodyPr wrap="square">
            <a:spAutoFit/>
          </a:bodyPr>
          <a:lstStyle/>
          <a:p>
            <a:endParaRPr lang="en-US" dirty="0" smtClean="0"/>
          </a:p>
          <a:p>
            <a:r>
              <a:rPr lang="en-US" sz="2400" b="1" dirty="0" smtClean="0"/>
              <a:t>Pharmacy: </a:t>
            </a:r>
            <a:r>
              <a:rPr lang="en-US" sz="2400" dirty="0" smtClean="0"/>
              <a:t>Standardized extract (25% </a:t>
            </a:r>
            <a:r>
              <a:rPr lang="en-US" sz="2400" dirty="0" err="1" smtClean="0"/>
              <a:t>anthocyanosides</a:t>
            </a:r>
            <a:r>
              <a:rPr lang="en-US" sz="2400" dirty="0" smtClean="0"/>
              <a:t>): 80-160 mg TID. Fresh berries: 2-4 oz. TID. Decoction, as a mouthwash or tea:  simmer 3 tbsp in ½ Liter of water for 10 min, drink throughout the day. Tincture: (1:1, 25%), 3-6ml QD.</a:t>
            </a:r>
          </a:p>
          <a:p>
            <a:endParaRPr lang="en-US" sz="2400" dirty="0" smtClean="0"/>
          </a:p>
          <a:p>
            <a:r>
              <a:rPr lang="en-US" sz="2400" b="1" dirty="0" smtClean="0"/>
              <a:t>Contraindications:  </a:t>
            </a:r>
            <a:r>
              <a:rPr lang="en-US" sz="2400" dirty="0" smtClean="0"/>
              <a:t>Caution in hemorrhagic disorders.</a:t>
            </a:r>
          </a:p>
          <a:p>
            <a:endParaRPr lang="en-US" sz="2400" dirty="0" smtClean="0"/>
          </a:p>
          <a:p>
            <a:r>
              <a:rPr lang="en-US" sz="2400" b="1" dirty="0" smtClean="0"/>
              <a:t>Toxicity: </a:t>
            </a:r>
            <a:r>
              <a:rPr lang="en-US" sz="2400" dirty="0" smtClean="0"/>
              <a:t>None reported.</a:t>
            </a:r>
          </a:p>
          <a:p>
            <a:endParaRPr lang="en-US" sz="2400" dirty="0" smtClean="0"/>
          </a:p>
          <a:p>
            <a:r>
              <a:rPr lang="en-US" sz="2400" b="1" dirty="0" smtClean="0"/>
              <a:t>Interactions: </a:t>
            </a:r>
            <a:r>
              <a:rPr lang="en-US" sz="2400" dirty="0" smtClean="0"/>
              <a:t>Anti-coagulant medication (theoretical).</a:t>
            </a:r>
            <a:endParaRPr lang="ru-RU"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1484784"/>
            <a:ext cx="4824536" cy="1200329"/>
          </a:xfrm>
          <a:prstGeom prst="rect">
            <a:avLst/>
          </a:prstGeom>
        </p:spPr>
        <p:txBody>
          <a:bodyPr wrap="square">
            <a:spAutoFit/>
          </a:bodyPr>
          <a:lstStyle/>
          <a:p>
            <a:r>
              <a:rPr lang="en-US" sz="2400" dirty="0" smtClean="0"/>
              <a:t>Common name:  Turkey rhubarb</a:t>
            </a:r>
          </a:p>
          <a:p>
            <a:r>
              <a:rPr lang="en-US" sz="2400" dirty="0" smtClean="0"/>
              <a:t>Family: </a:t>
            </a:r>
            <a:r>
              <a:rPr lang="en-US" sz="2400" dirty="0" err="1" smtClean="0"/>
              <a:t>Polygonaceae</a:t>
            </a:r>
            <a:endParaRPr lang="en-US" sz="2400" dirty="0" smtClean="0"/>
          </a:p>
          <a:p>
            <a:r>
              <a:rPr lang="en-US" sz="2400" dirty="0" smtClean="0"/>
              <a:t>Parts used:  Rhizome</a:t>
            </a:r>
            <a:endParaRPr lang="ru-RU" dirty="0"/>
          </a:p>
        </p:txBody>
      </p:sp>
      <p:sp>
        <p:nvSpPr>
          <p:cNvPr id="3" name="Прямоугольник 2"/>
          <p:cNvSpPr/>
          <p:nvPr/>
        </p:nvSpPr>
        <p:spPr>
          <a:xfrm>
            <a:off x="2555776" y="404664"/>
            <a:ext cx="3744416" cy="646331"/>
          </a:xfrm>
          <a:prstGeom prst="rect">
            <a:avLst/>
          </a:prstGeom>
        </p:spPr>
        <p:txBody>
          <a:bodyPr wrap="square">
            <a:spAutoFit/>
          </a:bodyPr>
          <a:lstStyle/>
          <a:p>
            <a:pPr lvl="0"/>
            <a:r>
              <a:rPr lang="en-US" sz="3600" b="1" i="1" dirty="0" smtClean="0">
                <a:solidFill>
                  <a:prstClr val="black"/>
                </a:solidFill>
              </a:rPr>
              <a:t>Rheum </a:t>
            </a:r>
            <a:r>
              <a:rPr lang="en-US" sz="3600" b="1" i="1" dirty="0" err="1" smtClean="0">
                <a:solidFill>
                  <a:prstClr val="black"/>
                </a:solidFill>
              </a:rPr>
              <a:t>palmatum</a:t>
            </a:r>
            <a:r>
              <a:rPr lang="en-US" sz="3600" b="1" i="1" dirty="0" smtClean="0">
                <a:solidFill>
                  <a:prstClr val="black"/>
                </a:solidFill>
              </a:rPr>
              <a:t>                            </a:t>
            </a:r>
          </a:p>
        </p:txBody>
      </p:sp>
      <p:pic>
        <p:nvPicPr>
          <p:cNvPr id="72706" name="Picture 2" descr="https://i.pinimg.com/564x/81/27/4e/81274e0437bdf4c8ee10f865caf14c54.jpg"/>
          <p:cNvPicPr>
            <a:picLocks noChangeAspect="1" noChangeArrowheads="1"/>
          </p:cNvPicPr>
          <p:nvPr/>
        </p:nvPicPr>
        <p:blipFill>
          <a:blip r:embed="rId2" cstate="print"/>
          <a:srcRect/>
          <a:stretch>
            <a:fillRect/>
          </a:stretch>
        </p:blipFill>
        <p:spPr bwMode="auto">
          <a:xfrm>
            <a:off x="1763688" y="2780928"/>
            <a:ext cx="5886000" cy="3924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1484784"/>
            <a:ext cx="5976664" cy="3323987"/>
          </a:xfrm>
          <a:prstGeom prst="rect">
            <a:avLst/>
          </a:prstGeom>
        </p:spPr>
        <p:txBody>
          <a:bodyPr wrap="square">
            <a:spAutoFit/>
          </a:bodyPr>
          <a:lstStyle/>
          <a:p>
            <a:r>
              <a:rPr lang="en-US" sz="2400" b="1" dirty="0" smtClean="0"/>
              <a:t>Medicinal actions:  </a:t>
            </a:r>
          </a:p>
          <a:p>
            <a:r>
              <a:rPr lang="en-US" sz="2400" dirty="0" smtClean="0"/>
              <a:t>Bowel tonic (mild stimulant laxative), astringent, </a:t>
            </a:r>
            <a:r>
              <a:rPr lang="en-US" sz="2400" dirty="0" err="1" smtClean="0"/>
              <a:t>aperient</a:t>
            </a:r>
            <a:r>
              <a:rPr lang="en-US" sz="2400" dirty="0" smtClean="0"/>
              <a:t>, </a:t>
            </a:r>
            <a:r>
              <a:rPr lang="en-US" sz="2400" dirty="0" err="1" smtClean="0"/>
              <a:t>sialogogue</a:t>
            </a:r>
            <a:endParaRPr lang="en-US" sz="2400" dirty="0" smtClean="0"/>
          </a:p>
          <a:p>
            <a:endParaRPr lang="en-US" sz="2400" dirty="0" smtClean="0"/>
          </a:p>
          <a:p>
            <a:r>
              <a:rPr lang="en-US" sz="2400" b="1" dirty="0" smtClean="0"/>
              <a:t>Constituents:  </a:t>
            </a:r>
          </a:p>
          <a:p>
            <a:r>
              <a:rPr lang="en-US" sz="2400" dirty="0" err="1" smtClean="0"/>
              <a:t>Anthraquinone</a:t>
            </a:r>
            <a:r>
              <a:rPr lang="en-US" sz="2400" dirty="0" smtClean="0"/>
              <a:t> glycosides including </a:t>
            </a:r>
            <a:r>
              <a:rPr lang="en-US" sz="2400" dirty="0" err="1" smtClean="0"/>
              <a:t>emodin</a:t>
            </a:r>
            <a:r>
              <a:rPr lang="en-US" sz="2400" dirty="0" smtClean="0"/>
              <a:t>, </a:t>
            </a:r>
            <a:r>
              <a:rPr lang="en-US" sz="2400" b="1" dirty="0" smtClean="0"/>
              <a:t>tannins</a:t>
            </a:r>
            <a:r>
              <a:rPr lang="en-US" sz="2400" dirty="0" smtClean="0"/>
              <a:t>, </a:t>
            </a:r>
            <a:r>
              <a:rPr lang="en-US" sz="2400" dirty="0" err="1" smtClean="0"/>
              <a:t>stilbene</a:t>
            </a:r>
            <a:r>
              <a:rPr lang="en-US" sz="2400" dirty="0" smtClean="0"/>
              <a:t> derivatives, volatile oil, </a:t>
            </a:r>
            <a:r>
              <a:rPr lang="en-US" sz="2400" dirty="0" err="1" smtClean="0"/>
              <a:t>rutin</a:t>
            </a:r>
            <a:r>
              <a:rPr lang="en-US" sz="2400" dirty="0" smtClean="0"/>
              <a:t>, fatty acids, calcium oxalate</a:t>
            </a:r>
            <a:r>
              <a:rPr lang="en-US" dirty="0" smtClean="0"/>
              <a:t>.</a:t>
            </a:r>
          </a:p>
          <a:p>
            <a:endParaRPr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980728"/>
            <a:ext cx="5832648" cy="4524315"/>
          </a:xfrm>
          <a:prstGeom prst="rect">
            <a:avLst/>
          </a:prstGeom>
        </p:spPr>
        <p:txBody>
          <a:bodyPr wrap="square">
            <a:spAutoFit/>
          </a:bodyPr>
          <a:lstStyle/>
          <a:p>
            <a:r>
              <a:rPr lang="en-US" sz="2400" b="1" dirty="0" smtClean="0"/>
              <a:t>Medicinal use:  </a:t>
            </a:r>
            <a:r>
              <a:rPr lang="en-US" sz="2400" i="1" dirty="0" smtClean="0"/>
              <a:t>Rheum </a:t>
            </a:r>
            <a:r>
              <a:rPr lang="en-US" sz="2400" i="1" dirty="0" err="1" smtClean="0"/>
              <a:t>palmatum</a:t>
            </a:r>
            <a:r>
              <a:rPr lang="en-US" sz="2400" i="1" dirty="0" smtClean="0"/>
              <a:t> </a:t>
            </a:r>
            <a:r>
              <a:rPr lang="en-US" sz="2400" dirty="0" smtClean="0"/>
              <a:t>is used for its laxative effects. Rheum is indicated in </a:t>
            </a:r>
            <a:r>
              <a:rPr lang="en-US" sz="2400" dirty="0" err="1" smtClean="0"/>
              <a:t>atonic</a:t>
            </a:r>
            <a:r>
              <a:rPr lang="en-US" sz="2400" dirty="0" smtClean="0"/>
              <a:t> constipation or diarrhea secondary to lack of tone.  Rheum has an antiseptic action.</a:t>
            </a:r>
          </a:p>
          <a:p>
            <a:endParaRPr lang="en-US" sz="2400" dirty="0" smtClean="0"/>
          </a:p>
          <a:p>
            <a:r>
              <a:rPr lang="en-US" sz="2400" b="1" dirty="0" smtClean="0"/>
              <a:t>Pharmacy: </a:t>
            </a:r>
            <a:r>
              <a:rPr lang="en-US" sz="2400" dirty="0" smtClean="0"/>
              <a:t>Rhubarb powder: 0.5-5g/day. Decoction: 1 tsp/cup; 1 cup TID. Tincture (1:5) up to 6 ml/day; 40 ml/week max.</a:t>
            </a:r>
          </a:p>
          <a:p>
            <a:endParaRPr lang="en-US" sz="2400" dirty="0" smtClean="0"/>
          </a:p>
          <a:p>
            <a:r>
              <a:rPr lang="en-US" sz="2400" b="1" dirty="0" smtClean="0"/>
              <a:t>Toxicity:  </a:t>
            </a:r>
            <a:r>
              <a:rPr lang="en-US" sz="2400" dirty="0" smtClean="0"/>
              <a:t>Diarrhea with mild griping; </a:t>
            </a:r>
            <a:r>
              <a:rPr lang="en-US" sz="2400" dirty="0" err="1" smtClean="0"/>
              <a:t>icterus</a:t>
            </a:r>
            <a:r>
              <a:rPr lang="en-US" sz="2400" dirty="0" smtClean="0"/>
              <a:t> and hepatic enlargement; renal insufficiency and </a:t>
            </a:r>
            <a:r>
              <a:rPr lang="en-US" sz="2400" dirty="0" err="1" smtClean="0"/>
              <a:t>proteinuria</a:t>
            </a:r>
            <a:r>
              <a:rPr lang="en-US" sz="2400" dirty="0" smtClean="0"/>
              <a:t>.</a:t>
            </a:r>
            <a:endParaRPr lang="ru-RU"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836712"/>
            <a:ext cx="6696744" cy="2677656"/>
          </a:xfrm>
          <a:prstGeom prst="rect">
            <a:avLst/>
          </a:prstGeom>
        </p:spPr>
        <p:txBody>
          <a:bodyPr wrap="square">
            <a:spAutoFit/>
          </a:bodyPr>
          <a:lstStyle/>
          <a:p>
            <a:r>
              <a:rPr lang="en-US" sz="2400" dirty="0" smtClean="0"/>
              <a:t>1. </a:t>
            </a:r>
            <a:r>
              <a:rPr lang="en-US" sz="2400" b="1" i="1" dirty="0" smtClean="0"/>
              <a:t>Condensed tannins &amp; </a:t>
            </a:r>
            <a:r>
              <a:rPr lang="en-US" sz="2400" b="1" i="1" dirty="0" err="1" smtClean="0"/>
              <a:t>Proanthocyanidins</a:t>
            </a:r>
            <a:r>
              <a:rPr lang="en-US" sz="2400" b="1" i="1" dirty="0" smtClean="0"/>
              <a:t> </a:t>
            </a:r>
            <a:r>
              <a:rPr lang="en-US" sz="2400" dirty="0" smtClean="0"/>
              <a:t>(such as </a:t>
            </a:r>
            <a:r>
              <a:rPr lang="en-US" sz="2400" dirty="0" err="1" smtClean="0"/>
              <a:t>catechol</a:t>
            </a:r>
            <a:r>
              <a:rPr lang="en-US" sz="2400" dirty="0" smtClean="0"/>
              <a:t>) are extremely common in nearly all plants. They are </a:t>
            </a:r>
            <a:r>
              <a:rPr lang="en-US" sz="2400" dirty="0" err="1" smtClean="0"/>
              <a:t>flavonoids</a:t>
            </a:r>
            <a:r>
              <a:rPr lang="en-US" sz="2400" dirty="0" smtClean="0"/>
              <a:t> and </a:t>
            </a:r>
            <a:r>
              <a:rPr lang="en-US" sz="2400" dirty="0" err="1" smtClean="0"/>
              <a:t>anthocyanidin</a:t>
            </a:r>
            <a:r>
              <a:rPr lang="en-US" sz="2400" dirty="0" smtClean="0"/>
              <a:t> precursors (what gives </a:t>
            </a:r>
            <a:r>
              <a:rPr lang="en-US" sz="2400" dirty="0" err="1" smtClean="0"/>
              <a:t>coloured</a:t>
            </a:r>
            <a:r>
              <a:rPr lang="en-US" sz="2400" dirty="0" smtClean="0"/>
              <a:t> pigments to plants), and are especially prevalent in fruits, foods, and the </a:t>
            </a:r>
            <a:r>
              <a:rPr lang="en-US" sz="2400" dirty="0" err="1" smtClean="0"/>
              <a:t>Rosaceae</a:t>
            </a:r>
            <a:r>
              <a:rPr lang="en-US" sz="2400" dirty="0" smtClean="0"/>
              <a:t> family.</a:t>
            </a:r>
          </a:p>
          <a:p>
            <a:endParaRPr lang="en-US" sz="2400" dirty="0" smtClean="0"/>
          </a:p>
        </p:txBody>
      </p:sp>
      <p:pic>
        <p:nvPicPr>
          <p:cNvPr id="7170" name="Picture 2" descr="https://www.researchgate.net/profile/Gabriela_Hrckova/publication/278720354/figure/fig16/AS:667095704535042@1536059418052/The-plants-rich-in-condensed-tannins-used-frequently-as-livestock-forage_W640.jpg"/>
          <p:cNvPicPr>
            <a:picLocks noChangeAspect="1" noChangeArrowheads="1"/>
          </p:cNvPicPr>
          <p:nvPr/>
        </p:nvPicPr>
        <p:blipFill>
          <a:blip r:embed="rId2" cstate="print"/>
          <a:srcRect/>
          <a:stretch>
            <a:fillRect/>
          </a:stretch>
        </p:blipFill>
        <p:spPr bwMode="auto">
          <a:xfrm>
            <a:off x="1691680" y="3258000"/>
            <a:ext cx="3348837" cy="3600000"/>
          </a:xfrm>
          <a:prstGeom prst="rect">
            <a:avLst/>
          </a:prstGeom>
          <a:noFill/>
        </p:spPr>
      </p:pic>
      <p:sp>
        <p:nvSpPr>
          <p:cNvPr id="4" name="Прямоугольник 3"/>
          <p:cNvSpPr/>
          <p:nvPr/>
        </p:nvSpPr>
        <p:spPr>
          <a:xfrm>
            <a:off x="5364088" y="5805264"/>
            <a:ext cx="3384376" cy="923330"/>
          </a:xfrm>
          <a:prstGeom prst="rect">
            <a:avLst/>
          </a:prstGeom>
        </p:spPr>
        <p:txBody>
          <a:bodyPr wrap="square">
            <a:spAutoFit/>
          </a:bodyPr>
          <a:lstStyle/>
          <a:p>
            <a:r>
              <a:rPr lang="en-US" dirty="0" smtClean="0"/>
              <a:t>The plants rich in condensed tannins used frequently as livestock forage</a:t>
            </a:r>
            <a:endParaRPr lang="ru-R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340768"/>
            <a:ext cx="3456384" cy="1938992"/>
          </a:xfrm>
          <a:prstGeom prst="rect">
            <a:avLst/>
          </a:prstGeom>
        </p:spPr>
        <p:txBody>
          <a:bodyPr wrap="square">
            <a:spAutoFit/>
          </a:bodyPr>
          <a:lstStyle/>
          <a:p>
            <a:r>
              <a:rPr lang="en-US" sz="2400" dirty="0" smtClean="0"/>
              <a:t>Common name: European bistort or meadow bistort</a:t>
            </a:r>
          </a:p>
          <a:p>
            <a:r>
              <a:rPr lang="en-US" sz="2400" dirty="0" smtClean="0"/>
              <a:t>Family: </a:t>
            </a:r>
            <a:r>
              <a:rPr lang="en-US" sz="2400" dirty="0" err="1" smtClean="0"/>
              <a:t>Polygonaceae</a:t>
            </a:r>
            <a:endParaRPr lang="en-US" sz="2400" dirty="0" smtClean="0"/>
          </a:p>
          <a:p>
            <a:r>
              <a:rPr lang="en-US" sz="2400" dirty="0" smtClean="0"/>
              <a:t>Parts used: root/rhizome</a:t>
            </a:r>
            <a:endParaRPr lang="ru-RU" sz="2400" dirty="0" smtClean="0"/>
          </a:p>
          <a:p>
            <a:endParaRPr lang="en-US" sz="2400" dirty="0"/>
          </a:p>
        </p:txBody>
      </p:sp>
      <p:sp>
        <p:nvSpPr>
          <p:cNvPr id="3" name="Прямоугольник 2"/>
          <p:cNvSpPr/>
          <p:nvPr/>
        </p:nvSpPr>
        <p:spPr>
          <a:xfrm>
            <a:off x="2627784" y="404664"/>
            <a:ext cx="4042389" cy="646331"/>
          </a:xfrm>
          <a:prstGeom prst="rect">
            <a:avLst/>
          </a:prstGeom>
        </p:spPr>
        <p:txBody>
          <a:bodyPr wrap="none">
            <a:spAutoFit/>
          </a:bodyPr>
          <a:lstStyle/>
          <a:p>
            <a:r>
              <a:rPr lang="en-US" sz="3600" b="1" i="1" dirty="0" err="1" smtClean="0">
                <a:solidFill>
                  <a:prstClr val="black"/>
                </a:solidFill>
              </a:rPr>
              <a:t>Polygonum</a:t>
            </a:r>
            <a:r>
              <a:rPr lang="en-US" sz="3600" b="1" i="1" dirty="0" smtClean="0">
                <a:solidFill>
                  <a:prstClr val="black"/>
                </a:solidFill>
              </a:rPr>
              <a:t> </a:t>
            </a:r>
            <a:r>
              <a:rPr lang="en-US" sz="3600" b="1" i="1" dirty="0" err="1" smtClean="0">
                <a:solidFill>
                  <a:prstClr val="black"/>
                </a:solidFill>
              </a:rPr>
              <a:t>bistorta</a:t>
            </a:r>
            <a:r>
              <a:rPr lang="en-US" sz="3600" b="1" i="1" dirty="0" smtClean="0">
                <a:solidFill>
                  <a:prstClr val="black"/>
                </a:solidFill>
              </a:rPr>
              <a:t> </a:t>
            </a:r>
            <a:endParaRPr lang="ru-RU" sz="3600" b="1" i="1" dirty="0"/>
          </a:p>
        </p:txBody>
      </p:sp>
      <p:sp>
        <p:nvSpPr>
          <p:cNvPr id="68610" name="AutoShape 2" descr="https://cdn.shopify.com/s/files/1/1069/2032/products/Persicaria_bistorta_Superba_3_nbrcg_wi_1024x1024.jpg?v=1456139759"/>
          <p:cNvSpPr>
            <a:spLocks noChangeAspect="1" noChangeArrowheads="1"/>
          </p:cNvSpPr>
          <p:nvPr/>
        </p:nvSpPr>
        <p:spPr bwMode="auto">
          <a:xfrm>
            <a:off x="155575" y="-4243388"/>
            <a:ext cx="5219700" cy="8848726"/>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8613" name="Picture 5" descr="https://pfaf.org/Admin/PlantImages/PolygonumBistorta.jpg"/>
          <p:cNvPicPr>
            <a:picLocks noChangeAspect="1" noChangeArrowheads="1"/>
          </p:cNvPicPr>
          <p:nvPr/>
        </p:nvPicPr>
        <p:blipFill>
          <a:blip r:embed="rId2" cstate="print"/>
          <a:srcRect/>
          <a:stretch>
            <a:fillRect/>
          </a:stretch>
        </p:blipFill>
        <p:spPr bwMode="auto">
          <a:xfrm>
            <a:off x="4788024" y="1196752"/>
            <a:ext cx="3548557" cy="4968000"/>
          </a:xfrm>
          <a:prstGeom prst="rect">
            <a:avLst/>
          </a:prstGeom>
          <a:noFill/>
        </p:spPr>
      </p:pic>
      <p:pic>
        <p:nvPicPr>
          <p:cNvPr id="68615" name="Picture 7" descr="https://pfaf.org/Admin/PlantImages/PolygonumBistorta2.jpg"/>
          <p:cNvPicPr>
            <a:picLocks noChangeAspect="1" noChangeArrowheads="1"/>
          </p:cNvPicPr>
          <p:nvPr/>
        </p:nvPicPr>
        <p:blipFill>
          <a:blip r:embed="rId3" cstate="print"/>
          <a:srcRect/>
          <a:stretch>
            <a:fillRect/>
          </a:stretch>
        </p:blipFill>
        <p:spPr bwMode="auto">
          <a:xfrm>
            <a:off x="2051720" y="2996952"/>
            <a:ext cx="2423999" cy="36360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412776"/>
            <a:ext cx="6696744" cy="3046988"/>
          </a:xfrm>
          <a:prstGeom prst="rect">
            <a:avLst/>
          </a:prstGeom>
        </p:spPr>
        <p:txBody>
          <a:bodyPr wrap="square">
            <a:spAutoFit/>
          </a:bodyPr>
          <a:lstStyle/>
          <a:p>
            <a:r>
              <a:rPr lang="en-US" sz="2400" b="1" dirty="0" smtClean="0"/>
              <a:t>Constituents:</a:t>
            </a:r>
          </a:p>
          <a:p>
            <a:r>
              <a:rPr lang="en-US" sz="2400" dirty="0" smtClean="0"/>
              <a:t>Bistort root has never been carefully </a:t>
            </a:r>
            <a:r>
              <a:rPr lang="en-US" sz="2400" dirty="0" err="1" smtClean="0"/>
              <a:t>analysed</a:t>
            </a:r>
            <a:r>
              <a:rPr lang="en-US" sz="2400" dirty="0" smtClean="0"/>
              <a:t>, but it is known to contain about </a:t>
            </a:r>
            <a:r>
              <a:rPr lang="en-US" sz="2400" b="1" dirty="0" smtClean="0"/>
              <a:t>20 per cent. of tannin </a:t>
            </a:r>
            <a:r>
              <a:rPr lang="en-US" sz="2400" dirty="0" smtClean="0"/>
              <a:t>and a large amount of starch, as well as some </a:t>
            </a:r>
            <a:r>
              <a:rPr lang="en-US" sz="2400" dirty="0" err="1" smtClean="0"/>
              <a:t>gallic</a:t>
            </a:r>
            <a:r>
              <a:rPr lang="en-US" sz="2400" dirty="0" smtClean="0"/>
              <a:t> acid and gum. Its virtues are extracted by water and its decoction becomes inky black on the addition of a </a:t>
            </a:r>
            <a:r>
              <a:rPr lang="en-US" sz="2400" dirty="0" err="1" smtClean="0"/>
              <a:t>persalt</a:t>
            </a:r>
            <a:r>
              <a:rPr lang="en-US" sz="2400" dirty="0" smtClean="0"/>
              <a:t> of iron and with </a:t>
            </a:r>
            <a:r>
              <a:rPr lang="en-US" sz="2400" dirty="0" err="1" smtClean="0"/>
              <a:t>gelatine</a:t>
            </a:r>
            <a:r>
              <a:rPr lang="en-US" sz="2400" dirty="0" smtClean="0"/>
              <a:t> it forms a precipitate. Red </a:t>
            </a:r>
            <a:r>
              <a:rPr lang="en-US" sz="2400" dirty="0" err="1" smtClean="0"/>
              <a:t>colouring</a:t>
            </a:r>
            <a:r>
              <a:rPr lang="en-US" sz="2400" dirty="0" smtClean="0"/>
              <a:t> matter is also present.</a:t>
            </a:r>
            <a:endParaRPr lang="ru-RU"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764705"/>
            <a:ext cx="7128792" cy="4893647"/>
          </a:xfrm>
          <a:prstGeom prst="rect">
            <a:avLst/>
          </a:prstGeom>
        </p:spPr>
        <p:txBody>
          <a:bodyPr wrap="square">
            <a:spAutoFit/>
          </a:bodyPr>
          <a:lstStyle/>
          <a:p>
            <a:r>
              <a:rPr lang="en-US" sz="2400" b="1" dirty="0" smtClean="0"/>
              <a:t>Medicinal Action and Uses</a:t>
            </a:r>
            <a:r>
              <a:rPr lang="en-US" sz="2400" dirty="0" smtClean="0"/>
              <a:t>:</a:t>
            </a:r>
          </a:p>
          <a:p>
            <a:r>
              <a:rPr lang="en-US" sz="2400" dirty="0" smtClean="0"/>
              <a:t>Bistort root is one of the strongest astringent medicines in the vegetable kingdom and highly styptic and may be used to advantage for all bleedings, whether external or internal and wherever astringency is required. Although its use has greatly been superseded by other astringents of foreign origin, it is of proved excellence in </a:t>
            </a:r>
            <a:r>
              <a:rPr lang="en-US" sz="2400" dirty="0" err="1" smtClean="0"/>
              <a:t>diarrhoea</a:t>
            </a:r>
            <a:r>
              <a:rPr lang="en-US" sz="2400" dirty="0" smtClean="0"/>
              <a:t>, dysentery, cholera and all bowel complaints and in </a:t>
            </a:r>
            <a:r>
              <a:rPr lang="en-US" sz="2400" dirty="0" err="1" smtClean="0"/>
              <a:t>haemorrhages</a:t>
            </a:r>
            <a:r>
              <a:rPr lang="en-US" sz="2400" dirty="0" smtClean="0"/>
              <a:t> from the lungs and stomach, and is a most effectual remedy for bleeding from the nose and exceedingly useful in dealing with </a:t>
            </a:r>
            <a:r>
              <a:rPr lang="en-US" sz="2400" dirty="0" err="1" smtClean="0"/>
              <a:t>haemorrhoids</a:t>
            </a:r>
            <a:r>
              <a:rPr lang="en-US" sz="2400" dirty="0" smtClean="0"/>
              <a:t>. It is used - as a medicine, injection and gargle - in mucous discharges, as well as for </a:t>
            </a:r>
            <a:r>
              <a:rPr lang="en-US" sz="2400" dirty="0" err="1" smtClean="0"/>
              <a:t>haemorrhages</a:t>
            </a:r>
            <a:r>
              <a:rPr lang="en-US" sz="2400" dirty="0" smtClean="0"/>
              <a:t>.</a:t>
            </a:r>
            <a:endParaRPr lang="ru-RU"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268760"/>
            <a:ext cx="6048672" cy="1938992"/>
          </a:xfrm>
          <a:prstGeom prst="rect">
            <a:avLst/>
          </a:prstGeom>
        </p:spPr>
        <p:txBody>
          <a:bodyPr wrap="square">
            <a:spAutoFit/>
          </a:bodyPr>
          <a:lstStyle/>
          <a:p>
            <a:r>
              <a:rPr lang="en-US" sz="2400" b="1" dirty="0" smtClean="0"/>
              <a:t>Pharmacy: </a:t>
            </a:r>
          </a:p>
          <a:p>
            <a:r>
              <a:rPr lang="en-US" sz="2400" dirty="0" smtClean="0"/>
              <a:t>the powdered root, a teaspoonful in a cupful of boiling water, may be drunk freely as </a:t>
            </a:r>
            <a:r>
              <a:rPr lang="en-US" sz="2400" dirty="0" err="1" smtClean="0"/>
              <a:t>requiredm</a:t>
            </a:r>
            <a:r>
              <a:rPr lang="en-US" sz="2400" dirty="0" smtClean="0"/>
              <a:t>; decoction: internally and externally, as a poultice; a fluid extract. </a:t>
            </a:r>
          </a:p>
        </p:txBody>
      </p:sp>
      <p:sp>
        <p:nvSpPr>
          <p:cNvPr id="3" name="Прямоугольник 2"/>
          <p:cNvSpPr/>
          <p:nvPr/>
        </p:nvSpPr>
        <p:spPr>
          <a:xfrm>
            <a:off x="1547664" y="3501008"/>
            <a:ext cx="6480720" cy="830997"/>
          </a:xfrm>
          <a:prstGeom prst="rect">
            <a:avLst/>
          </a:prstGeom>
        </p:spPr>
        <p:txBody>
          <a:bodyPr wrap="square">
            <a:spAutoFit/>
          </a:bodyPr>
          <a:lstStyle/>
          <a:p>
            <a:r>
              <a:rPr lang="en-US" sz="2400" dirty="0" smtClean="0"/>
              <a:t>Bistort is considered valuable for diabetes, given in conjunction with tonics, and has itself tonic action.</a:t>
            </a:r>
            <a:endParaRPr lang="ru-RU"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988840"/>
            <a:ext cx="4104456" cy="2215991"/>
          </a:xfrm>
          <a:prstGeom prst="rect">
            <a:avLst/>
          </a:prstGeom>
        </p:spPr>
        <p:txBody>
          <a:bodyPr wrap="square">
            <a:spAutoFit/>
          </a:bodyPr>
          <a:lstStyle/>
          <a:p>
            <a:r>
              <a:rPr lang="en-US" sz="2400" dirty="0" smtClean="0"/>
              <a:t>Common name: Leather </a:t>
            </a:r>
            <a:r>
              <a:rPr lang="en-US" sz="2400" dirty="0" err="1" smtClean="0"/>
              <a:t>Bergenia</a:t>
            </a:r>
            <a:endParaRPr lang="en-US" sz="2400" dirty="0" smtClean="0"/>
          </a:p>
          <a:p>
            <a:r>
              <a:rPr lang="en-US" sz="2400" dirty="0" smtClean="0"/>
              <a:t>Family: </a:t>
            </a:r>
            <a:r>
              <a:rPr lang="en-US" sz="2400" dirty="0" err="1" smtClean="0"/>
              <a:t>Saxifragaceae</a:t>
            </a:r>
            <a:endParaRPr lang="en-US" sz="2400" dirty="0" smtClean="0"/>
          </a:p>
          <a:p>
            <a:r>
              <a:rPr lang="en-US" sz="2400" dirty="0" smtClean="0"/>
              <a:t>Parts used:  Leaf and root/rhizome.</a:t>
            </a:r>
            <a:endParaRPr lang="ru-RU" sz="2400" dirty="0" smtClean="0"/>
          </a:p>
          <a:p>
            <a:endParaRPr lang="ru-RU" dirty="0"/>
          </a:p>
        </p:txBody>
      </p:sp>
      <p:sp>
        <p:nvSpPr>
          <p:cNvPr id="3" name="Прямоугольник 2"/>
          <p:cNvSpPr/>
          <p:nvPr/>
        </p:nvSpPr>
        <p:spPr>
          <a:xfrm>
            <a:off x="2771800" y="620688"/>
            <a:ext cx="3935501" cy="646331"/>
          </a:xfrm>
          <a:prstGeom prst="rect">
            <a:avLst/>
          </a:prstGeom>
        </p:spPr>
        <p:txBody>
          <a:bodyPr wrap="none">
            <a:spAutoFit/>
          </a:bodyPr>
          <a:lstStyle/>
          <a:p>
            <a:pPr lvl="0"/>
            <a:r>
              <a:rPr lang="en-US" sz="3600" b="1" i="1" dirty="0" err="1" smtClean="0">
                <a:solidFill>
                  <a:prstClr val="black"/>
                </a:solidFill>
              </a:rPr>
              <a:t>Bergenia</a:t>
            </a:r>
            <a:r>
              <a:rPr lang="en-US" sz="3600" b="1" i="1" dirty="0" smtClean="0">
                <a:solidFill>
                  <a:prstClr val="black"/>
                </a:solidFill>
              </a:rPr>
              <a:t> </a:t>
            </a:r>
            <a:r>
              <a:rPr lang="en-US" sz="3600" b="1" i="1" dirty="0" err="1" smtClean="0">
                <a:solidFill>
                  <a:prstClr val="black"/>
                </a:solidFill>
              </a:rPr>
              <a:t>crassifolia</a:t>
            </a:r>
            <a:endParaRPr lang="en-US" sz="3600" b="1" i="1" dirty="0" smtClean="0">
              <a:solidFill>
                <a:prstClr val="black"/>
              </a:solidFill>
            </a:endParaRPr>
          </a:p>
        </p:txBody>
      </p:sp>
      <p:pic>
        <p:nvPicPr>
          <p:cNvPr id="78850" name="Picture 2" descr="https://www.mortonarb.org/files/trees-plants/Bergenia-crassifolia-sy.jpg"/>
          <p:cNvPicPr>
            <a:picLocks noChangeAspect="1" noChangeArrowheads="1"/>
          </p:cNvPicPr>
          <p:nvPr/>
        </p:nvPicPr>
        <p:blipFill>
          <a:blip r:embed="rId2" cstate="print"/>
          <a:srcRect/>
          <a:stretch>
            <a:fillRect/>
          </a:stretch>
        </p:blipFill>
        <p:spPr bwMode="auto">
          <a:xfrm>
            <a:off x="4499992" y="1484784"/>
            <a:ext cx="3908584" cy="47880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476672"/>
            <a:ext cx="7056784" cy="3416320"/>
          </a:xfrm>
          <a:prstGeom prst="rect">
            <a:avLst/>
          </a:prstGeom>
        </p:spPr>
        <p:txBody>
          <a:bodyPr wrap="square">
            <a:spAutoFit/>
          </a:bodyPr>
          <a:lstStyle/>
          <a:p>
            <a:r>
              <a:rPr lang="en-US" sz="2400" b="1" dirty="0" smtClean="0"/>
              <a:t>Chemical constituents: </a:t>
            </a:r>
            <a:r>
              <a:rPr lang="en-US" sz="2400" dirty="0" smtClean="0"/>
              <a:t>Rhizome contains tannins, phenol carboxylic acids and their derivatives, (+)-</a:t>
            </a:r>
            <a:r>
              <a:rPr lang="en-US" sz="2400" dirty="0" err="1" smtClean="0"/>
              <a:t>catechin</a:t>
            </a:r>
            <a:r>
              <a:rPr lang="en-US" sz="2400" dirty="0" smtClean="0"/>
              <a:t> and </a:t>
            </a:r>
            <a:r>
              <a:rPr lang="en-US" sz="2400" dirty="0" err="1" smtClean="0"/>
              <a:t>catechin</a:t>
            </a:r>
            <a:r>
              <a:rPr lang="en-US" sz="2400" dirty="0" smtClean="0"/>
              <a:t> </a:t>
            </a:r>
            <a:r>
              <a:rPr lang="en-US" sz="2400" dirty="0" err="1" smtClean="0"/>
              <a:t>gallate</a:t>
            </a:r>
            <a:r>
              <a:rPr lang="en-US" sz="2400" dirty="0" smtClean="0"/>
              <a:t>, </a:t>
            </a:r>
            <a:r>
              <a:rPr lang="en-US" sz="2400" dirty="0" err="1" smtClean="0"/>
              <a:t>isocoumarin</a:t>
            </a:r>
            <a:r>
              <a:rPr lang="en-US" sz="2400" dirty="0" smtClean="0"/>
              <a:t>: </a:t>
            </a:r>
            <a:r>
              <a:rPr lang="en-US" sz="2400" dirty="0" err="1" smtClean="0"/>
              <a:t>bergenin</a:t>
            </a:r>
            <a:r>
              <a:rPr lang="en-US" sz="2400" dirty="0" smtClean="0"/>
              <a:t>. </a:t>
            </a:r>
          </a:p>
          <a:p>
            <a:r>
              <a:rPr lang="en-US" sz="2400" dirty="0" smtClean="0"/>
              <a:t>Leaves contain </a:t>
            </a:r>
            <a:r>
              <a:rPr lang="en-US" sz="2400" b="1" dirty="0" smtClean="0"/>
              <a:t>6–30% tannins</a:t>
            </a:r>
            <a:r>
              <a:rPr lang="en-US" sz="2400" dirty="0" smtClean="0"/>
              <a:t>, 12.18% </a:t>
            </a:r>
            <a:r>
              <a:rPr lang="en-US" sz="2400" dirty="0" err="1" smtClean="0"/>
              <a:t>arbutin</a:t>
            </a:r>
            <a:r>
              <a:rPr lang="en-US" sz="2400" dirty="0" smtClean="0"/>
              <a:t>, hydroquinone, </a:t>
            </a:r>
            <a:r>
              <a:rPr lang="en-US" sz="2400" dirty="0" err="1" smtClean="0"/>
              <a:t>rododendrine</a:t>
            </a:r>
            <a:r>
              <a:rPr lang="en-US" sz="2400" dirty="0" smtClean="0"/>
              <a:t>, pectin: </a:t>
            </a:r>
            <a:r>
              <a:rPr lang="en-US" sz="2400" dirty="0" err="1" smtClean="0"/>
              <a:t>bergenan</a:t>
            </a:r>
            <a:r>
              <a:rPr lang="en-US" sz="2400" dirty="0" smtClean="0"/>
              <a:t>, </a:t>
            </a:r>
            <a:r>
              <a:rPr lang="en-US" sz="2400" dirty="0" err="1" smtClean="0"/>
              <a:t>catechin</a:t>
            </a:r>
            <a:r>
              <a:rPr lang="en-US" sz="2400" dirty="0" smtClean="0"/>
              <a:t>: </a:t>
            </a:r>
            <a:r>
              <a:rPr lang="en-US" sz="2400" dirty="0" err="1" smtClean="0"/>
              <a:t>gallocatechin</a:t>
            </a:r>
            <a:r>
              <a:rPr lang="en-US" sz="2400" dirty="0" smtClean="0"/>
              <a:t>, </a:t>
            </a:r>
            <a:r>
              <a:rPr lang="en-US" sz="2400" dirty="0" err="1" smtClean="0"/>
              <a:t>catechin</a:t>
            </a:r>
            <a:r>
              <a:rPr lang="en-US" sz="2400" dirty="0" smtClean="0"/>
              <a:t> </a:t>
            </a:r>
            <a:r>
              <a:rPr lang="en-US" sz="2400" dirty="0" err="1" smtClean="0"/>
              <a:t>gallate</a:t>
            </a:r>
            <a:r>
              <a:rPr lang="en-US" sz="2400" dirty="0" smtClean="0"/>
              <a:t>, </a:t>
            </a:r>
            <a:r>
              <a:rPr lang="en-US" sz="2400" dirty="0" err="1" smtClean="0"/>
              <a:t>flavonoids</a:t>
            </a:r>
            <a:r>
              <a:rPr lang="en-US" sz="2400" dirty="0" smtClean="0"/>
              <a:t>: </a:t>
            </a:r>
            <a:r>
              <a:rPr lang="en-US" sz="2400" dirty="0" err="1" smtClean="0"/>
              <a:t>quercetin</a:t>
            </a:r>
            <a:r>
              <a:rPr lang="en-US" sz="2400" dirty="0" smtClean="0"/>
              <a:t>, </a:t>
            </a:r>
            <a:r>
              <a:rPr lang="en-US" sz="2400" dirty="0" err="1" smtClean="0"/>
              <a:t>kaempferol</a:t>
            </a:r>
            <a:r>
              <a:rPr lang="en-US" sz="2400" dirty="0" smtClean="0"/>
              <a:t>, </a:t>
            </a:r>
            <a:r>
              <a:rPr lang="en-US" sz="2400" dirty="0" err="1" smtClean="0"/>
              <a:t>leucoanthocyanidin</a:t>
            </a:r>
            <a:r>
              <a:rPr lang="en-US" sz="2400" dirty="0" smtClean="0"/>
              <a:t>: </a:t>
            </a:r>
            <a:r>
              <a:rPr lang="en-US" sz="2400" dirty="0" err="1" smtClean="0"/>
              <a:t>leucocyanidin</a:t>
            </a:r>
            <a:r>
              <a:rPr lang="en-US" sz="2400" dirty="0" smtClean="0"/>
              <a:t>, </a:t>
            </a:r>
            <a:r>
              <a:rPr lang="en-US" sz="2400" dirty="0" err="1" smtClean="0"/>
              <a:t>leucdelifinidin</a:t>
            </a:r>
            <a:r>
              <a:rPr lang="en-US" sz="2400" dirty="0" smtClean="0"/>
              <a:t>, </a:t>
            </a:r>
            <a:r>
              <a:rPr lang="en-US" sz="2400" dirty="0" err="1" smtClean="0"/>
              <a:t>coumarin</a:t>
            </a:r>
            <a:r>
              <a:rPr lang="en-US" sz="2400" dirty="0" smtClean="0"/>
              <a:t>: </a:t>
            </a:r>
            <a:r>
              <a:rPr lang="en-US" sz="2400" dirty="0" err="1" smtClean="0"/>
              <a:t>ellagic</a:t>
            </a:r>
            <a:r>
              <a:rPr lang="en-US" sz="2400" dirty="0" smtClean="0"/>
              <a:t> acid, </a:t>
            </a:r>
            <a:r>
              <a:rPr lang="en-US" sz="2400" dirty="0" err="1" smtClean="0"/>
              <a:t>isocoumarin</a:t>
            </a:r>
            <a:r>
              <a:rPr lang="en-US" sz="2400" dirty="0" smtClean="0"/>
              <a:t>: </a:t>
            </a:r>
            <a:r>
              <a:rPr lang="en-US" sz="2400" dirty="0" err="1" smtClean="0"/>
              <a:t>bergenin</a:t>
            </a:r>
            <a:endParaRPr lang="ru-RU" sz="2400" dirty="0"/>
          </a:p>
        </p:txBody>
      </p:sp>
      <p:sp>
        <p:nvSpPr>
          <p:cNvPr id="3" name="Прямоугольник 2"/>
          <p:cNvSpPr/>
          <p:nvPr/>
        </p:nvSpPr>
        <p:spPr>
          <a:xfrm>
            <a:off x="1115616" y="4077072"/>
            <a:ext cx="6624736" cy="1200329"/>
          </a:xfrm>
          <a:prstGeom prst="rect">
            <a:avLst/>
          </a:prstGeom>
        </p:spPr>
        <p:txBody>
          <a:bodyPr wrap="square">
            <a:spAutoFit/>
          </a:bodyPr>
          <a:lstStyle/>
          <a:p>
            <a:r>
              <a:rPr lang="en-US" sz="2400" b="1" dirty="0" smtClean="0"/>
              <a:t>Bioactivities: </a:t>
            </a:r>
          </a:p>
          <a:p>
            <a:r>
              <a:rPr lang="en-US" sz="2400" dirty="0" smtClean="0"/>
              <a:t>Anti-inflammatory, antibacterial, anti-ulcerous, </a:t>
            </a:r>
            <a:r>
              <a:rPr lang="en-US" sz="2400" dirty="0" err="1" smtClean="0"/>
              <a:t>antidiarrheal</a:t>
            </a:r>
            <a:r>
              <a:rPr lang="en-US" sz="2400" dirty="0" smtClean="0"/>
              <a:t>.</a:t>
            </a:r>
            <a:endParaRPr lang="ru-RU"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764704"/>
            <a:ext cx="6120680" cy="5632311"/>
          </a:xfrm>
          <a:prstGeom prst="rect">
            <a:avLst/>
          </a:prstGeom>
        </p:spPr>
        <p:txBody>
          <a:bodyPr wrap="square">
            <a:spAutoFit/>
          </a:bodyPr>
          <a:lstStyle/>
          <a:p>
            <a:r>
              <a:rPr lang="en-US" sz="2400" b="1" dirty="0" smtClean="0"/>
              <a:t>Medicinal use: </a:t>
            </a:r>
          </a:p>
          <a:p>
            <a:r>
              <a:rPr lang="en-US" sz="2400" dirty="0" smtClean="0"/>
              <a:t>stimulates the body's immune system and reduces the risk of developing diseases of the cardiovascular system.  extract has pronounced anti-inflammatory, antibacterial and diuretic effects. Normalizes the functional activity of the gastrointestinal tract, cardiovascular and genitourinary system. Normalizes high blood pressure. For external use, ointments accelerate the healing of injuries and hematomas, relieve inflammation and swelling, improve blood microcirculation, stimulate tissue regeneration and have a pronounced anti-inflammatory and antibacterial effect in skin diseases.</a:t>
            </a:r>
            <a:endParaRPr lang="ru-RU"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1484784"/>
            <a:ext cx="5112568" cy="1938992"/>
          </a:xfrm>
          <a:prstGeom prst="rect">
            <a:avLst/>
          </a:prstGeom>
        </p:spPr>
        <p:txBody>
          <a:bodyPr wrap="square">
            <a:spAutoFit/>
          </a:bodyPr>
          <a:lstStyle/>
          <a:p>
            <a:r>
              <a:rPr lang="en-US" sz="2400" b="1" dirty="0" smtClean="0"/>
              <a:t>Contraindications:</a:t>
            </a:r>
            <a:r>
              <a:rPr lang="en-US" sz="2400" dirty="0" smtClean="0"/>
              <a:t> </a:t>
            </a:r>
          </a:p>
          <a:p>
            <a:r>
              <a:rPr lang="en-US" sz="2400" dirty="0" smtClean="0"/>
              <a:t>individual intolerance, allergic reaction, pregnancy, breastfeeding, constipation, thrombosis, increased blood clotting, hypotension, tachycardia. </a:t>
            </a:r>
            <a:endParaRPr lang="ru-RU"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412776"/>
            <a:ext cx="4572000" cy="2308324"/>
          </a:xfrm>
          <a:prstGeom prst="rect">
            <a:avLst/>
          </a:prstGeom>
        </p:spPr>
        <p:txBody>
          <a:bodyPr>
            <a:spAutoFit/>
          </a:bodyPr>
          <a:lstStyle/>
          <a:p>
            <a:r>
              <a:rPr lang="en-US" sz="2400" dirty="0" smtClean="0"/>
              <a:t>Common name: Great burnet </a:t>
            </a:r>
          </a:p>
          <a:p>
            <a:r>
              <a:rPr lang="en-US" sz="2400" dirty="0" smtClean="0"/>
              <a:t>Family: </a:t>
            </a:r>
            <a:r>
              <a:rPr lang="en-US" sz="2400" dirty="0" err="1" smtClean="0"/>
              <a:t>Rosaceae</a:t>
            </a:r>
            <a:r>
              <a:rPr lang="en-US" sz="2400" dirty="0" smtClean="0"/>
              <a:t> </a:t>
            </a:r>
          </a:p>
          <a:p>
            <a:r>
              <a:rPr lang="en-US" sz="2400" dirty="0" smtClean="0"/>
              <a:t>Parts Used: The rhizomes, roots and the fresh or dried aerial parts of the herbs have been used in herbal medicine.</a:t>
            </a:r>
            <a:endParaRPr lang="ru-RU" sz="2400" dirty="0"/>
          </a:p>
        </p:txBody>
      </p:sp>
      <p:sp>
        <p:nvSpPr>
          <p:cNvPr id="3" name="Прямоугольник 2"/>
          <p:cNvSpPr/>
          <p:nvPr/>
        </p:nvSpPr>
        <p:spPr>
          <a:xfrm>
            <a:off x="2483768" y="548680"/>
            <a:ext cx="4519379" cy="646331"/>
          </a:xfrm>
          <a:prstGeom prst="rect">
            <a:avLst/>
          </a:prstGeom>
        </p:spPr>
        <p:txBody>
          <a:bodyPr wrap="none">
            <a:spAutoFit/>
          </a:bodyPr>
          <a:lstStyle/>
          <a:p>
            <a:pPr lvl="0"/>
            <a:r>
              <a:rPr lang="en-US" sz="3600" b="1" i="1" dirty="0" err="1" smtClean="0">
                <a:solidFill>
                  <a:prstClr val="black"/>
                </a:solidFill>
              </a:rPr>
              <a:t>Sanguisorba</a:t>
            </a:r>
            <a:r>
              <a:rPr lang="en-US" sz="3600" b="1" i="1" dirty="0" smtClean="0">
                <a:solidFill>
                  <a:prstClr val="black"/>
                </a:solidFill>
              </a:rPr>
              <a:t> </a:t>
            </a:r>
            <a:r>
              <a:rPr lang="en-US" sz="3600" b="1" i="1" dirty="0" err="1" smtClean="0">
                <a:solidFill>
                  <a:prstClr val="black"/>
                </a:solidFill>
              </a:rPr>
              <a:t>officinalis</a:t>
            </a:r>
            <a:endParaRPr lang="en-US" sz="3600" b="1" i="1" dirty="0" smtClean="0">
              <a:solidFill>
                <a:prstClr val="black"/>
              </a:solidFill>
            </a:endParaRPr>
          </a:p>
        </p:txBody>
      </p:sp>
      <p:pic>
        <p:nvPicPr>
          <p:cNvPr id="80898" name="Picture 2" descr="https://envato-shoebox-0.imgix.net/cec3/e15d-52bd-482c-a7bb-dee3c97f2106/277.jpg?auto=compress%2Cformat&amp;fit=max&amp;mark=https%3A%2F%2Felements-assets.envato.com%2Fstatic%2Fwatermark2.png&amp;markalign=center%2Cmiddle&amp;markalpha=18&amp;w=800&amp;s=885f638a9f8a21a821f19b899052a881"/>
          <p:cNvPicPr>
            <a:picLocks noChangeAspect="1" noChangeArrowheads="1"/>
          </p:cNvPicPr>
          <p:nvPr/>
        </p:nvPicPr>
        <p:blipFill>
          <a:blip r:embed="rId2" cstate="print"/>
          <a:srcRect/>
          <a:stretch>
            <a:fillRect/>
          </a:stretch>
        </p:blipFill>
        <p:spPr bwMode="auto">
          <a:xfrm>
            <a:off x="1043608" y="3717032"/>
            <a:ext cx="4663971" cy="2880000"/>
          </a:xfrm>
          <a:prstGeom prst="rect">
            <a:avLst/>
          </a:prstGeom>
          <a:noFill/>
        </p:spPr>
      </p:pic>
      <p:pic>
        <p:nvPicPr>
          <p:cNvPr id="80900" name="Picture 4" descr="https://www.healthbenefitstimes.com/9/gallery/great-burnet/Great-Burnet-plant.png"/>
          <p:cNvPicPr>
            <a:picLocks noChangeAspect="1" noChangeArrowheads="1"/>
          </p:cNvPicPr>
          <p:nvPr/>
        </p:nvPicPr>
        <p:blipFill>
          <a:blip r:embed="rId3" cstate="print"/>
          <a:srcRect/>
          <a:stretch>
            <a:fillRect/>
          </a:stretch>
        </p:blipFill>
        <p:spPr bwMode="auto">
          <a:xfrm>
            <a:off x="5868144" y="1484784"/>
            <a:ext cx="2831999" cy="42480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556792"/>
            <a:ext cx="6480720" cy="3323987"/>
          </a:xfrm>
          <a:prstGeom prst="rect">
            <a:avLst/>
          </a:prstGeom>
        </p:spPr>
        <p:txBody>
          <a:bodyPr wrap="square">
            <a:spAutoFit/>
          </a:bodyPr>
          <a:lstStyle/>
          <a:p>
            <a:r>
              <a:rPr lang="en-US" sz="2400" b="1" dirty="0" smtClean="0"/>
              <a:t>Constituents: </a:t>
            </a:r>
          </a:p>
          <a:p>
            <a:r>
              <a:rPr lang="en-US" sz="2400" dirty="0" smtClean="0"/>
              <a:t>The main substances found in great burnet are </a:t>
            </a:r>
            <a:r>
              <a:rPr lang="en-US" sz="2400" dirty="0" err="1" smtClean="0"/>
              <a:t>flavonoids</a:t>
            </a:r>
            <a:r>
              <a:rPr lang="en-US" sz="2400" dirty="0" smtClean="0"/>
              <a:t>, </a:t>
            </a:r>
            <a:r>
              <a:rPr lang="en-US" sz="2400" dirty="0" err="1" smtClean="0"/>
              <a:t>saponins</a:t>
            </a:r>
            <a:r>
              <a:rPr lang="en-US" sz="2400" dirty="0" smtClean="0"/>
              <a:t>, </a:t>
            </a:r>
            <a:r>
              <a:rPr lang="en-US" sz="2400" dirty="0" err="1" smtClean="0"/>
              <a:t>ursolic</a:t>
            </a:r>
            <a:r>
              <a:rPr lang="en-US" sz="2400" dirty="0" smtClean="0"/>
              <a:t> acid, </a:t>
            </a:r>
            <a:r>
              <a:rPr lang="en-US" sz="2400" dirty="0" err="1" smtClean="0"/>
              <a:t>arabinose</a:t>
            </a:r>
            <a:r>
              <a:rPr lang="en-US" sz="2400" dirty="0" smtClean="0"/>
              <a:t>, essential oil, vitamin C, and tannins. The rhizomes of great burnet contain a high amount of tannins (up to 17% ) which are responsible for the astringent, antiseptic and anti-inflammatory properties of the herb.</a:t>
            </a:r>
          </a:p>
          <a:p>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124744"/>
            <a:ext cx="6408712" cy="3785652"/>
          </a:xfrm>
          <a:prstGeom prst="rect">
            <a:avLst/>
          </a:prstGeom>
        </p:spPr>
        <p:txBody>
          <a:bodyPr wrap="square">
            <a:spAutoFit/>
          </a:bodyPr>
          <a:lstStyle/>
          <a:p>
            <a:r>
              <a:rPr lang="en-US" sz="2400" dirty="0" smtClean="0"/>
              <a:t>When taken internally condensed tannins cause precipitation of the cells lining the gut, thus inhibiting cellular secretions and reducing the absorption of substances across the gut wall. This action also leads to reduced sensitivity of nerve endings in the gut, thus reducing peristalsis and making tannins useful in the treatment of diarrhea, especially when due to an infectious cause, as the bacteria in the gut will also be precipitated.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124744"/>
            <a:ext cx="6480720" cy="4893647"/>
          </a:xfrm>
          <a:prstGeom prst="rect">
            <a:avLst/>
          </a:prstGeom>
        </p:spPr>
        <p:txBody>
          <a:bodyPr wrap="square">
            <a:spAutoFit/>
          </a:bodyPr>
          <a:lstStyle/>
          <a:p>
            <a:r>
              <a:rPr lang="en-US" sz="2400" b="1" dirty="0" smtClean="0"/>
              <a:t>Medicinal actions: </a:t>
            </a:r>
          </a:p>
          <a:p>
            <a:r>
              <a:rPr lang="en-US" sz="2400" dirty="0" smtClean="0"/>
              <a:t>Astringent and tonic. Great Burnet was formerly in high repute as a vulnerary, hence its generic name, from </a:t>
            </a:r>
            <a:r>
              <a:rPr lang="en-US" sz="2400" dirty="0" err="1" smtClean="0"/>
              <a:t>sanguis</a:t>
            </a:r>
            <a:r>
              <a:rPr lang="en-US" sz="2400" dirty="0" smtClean="0"/>
              <a:t>, blood, and </a:t>
            </a:r>
            <a:r>
              <a:rPr lang="en-US" sz="2400" dirty="0" err="1" smtClean="0"/>
              <a:t>sorbeo</a:t>
            </a:r>
            <a:r>
              <a:rPr lang="en-US" sz="2400" dirty="0" smtClean="0"/>
              <a:t>, to staunch. Both herb and root are administered internally in all abnormal discharges: in </a:t>
            </a:r>
            <a:r>
              <a:rPr lang="en-US" sz="2400" dirty="0" err="1" smtClean="0"/>
              <a:t>diarrhoea</a:t>
            </a:r>
            <a:r>
              <a:rPr lang="en-US" sz="2400" dirty="0" smtClean="0"/>
              <a:t>, dysentery, leucorrhoea, it is of the utmost service; dried and powdered, it has been used to stop </a:t>
            </a:r>
            <a:r>
              <a:rPr lang="en-US" sz="2400" dirty="0" err="1" smtClean="0"/>
              <a:t>purgings</a:t>
            </a:r>
            <a:r>
              <a:rPr lang="en-US" sz="2400" dirty="0" smtClean="0"/>
              <a:t>.</a:t>
            </a:r>
          </a:p>
          <a:p>
            <a:r>
              <a:rPr lang="en-US" sz="2400" dirty="0" smtClean="0"/>
              <a:t>The whole plant has astringent qualities, but the root possesses the most astringency. A decoction of the whole herb has, however, been found useful in </a:t>
            </a:r>
            <a:r>
              <a:rPr lang="en-US" sz="2400" dirty="0" err="1" smtClean="0"/>
              <a:t>haemorrhage</a:t>
            </a:r>
            <a:r>
              <a:rPr lang="en-US" sz="2400" dirty="0" smtClean="0"/>
              <a:t> and is a tonic cordial and </a:t>
            </a:r>
            <a:r>
              <a:rPr lang="en-US" sz="2400" dirty="0" err="1" smtClean="0"/>
              <a:t>sudorific</a:t>
            </a:r>
            <a:r>
              <a:rPr lang="en-US" sz="2400" dirty="0" smtClean="0"/>
              <a:t>.  </a:t>
            </a:r>
            <a:endParaRPr lang="en-US" dirty="0"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31640" y="908720"/>
            <a:ext cx="6552728" cy="4893647"/>
          </a:xfrm>
          <a:prstGeom prst="rect">
            <a:avLst/>
          </a:prstGeom>
        </p:spPr>
        <p:txBody>
          <a:bodyPr wrap="square">
            <a:spAutoFit/>
          </a:bodyPr>
          <a:lstStyle/>
          <a:p>
            <a:r>
              <a:rPr lang="en-US" sz="2400" b="1" dirty="0" smtClean="0"/>
              <a:t>Medicinal use: </a:t>
            </a:r>
            <a:r>
              <a:rPr lang="en-US" sz="2400" dirty="0" smtClean="0"/>
              <a:t>Great burnet is employed mainly for its astringent action, being used to slow or arrest blood flow. It is taken both internally and externally internally and is a safe and effective treatment. Modern research in China has shown that the whole herb heals burns more effectively than the extracted tannins (the astringent component of the plant). Patients suffering from eczema showed marked improvement when treated with an ointment made from the root and petroleum jelly. The leaves are astringent, refrigerant, styptic and tonic. They are used in the treatment of fevers and bleeding.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3648" y="908720"/>
            <a:ext cx="6480720" cy="4154984"/>
          </a:xfrm>
          <a:prstGeom prst="rect">
            <a:avLst/>
          </a:prstGeom>
        </p:spPr>
        <p:txBody>
          <a:bodyPr wrap="square">
            <a:spAutoFit/>
          </a:bodyPr>
          <a:lstStyle/>
          <a:p>
            <a:r>
              <a:rPr lang="en-US" sz="2400" dirty="0" smtClean="0"/>
              <a:t>The root is anodyne, astringent, diuretic, febrifuge, haemostatic, tonic and vulnerary. It is used in the treatment of peptic ulcers, </a:t>
            </a:r>
            <a:r>
              <a:rPr lang="en-US" sz="2400" dirty="0" err="1" smtClean="0"/>
              <a:t>haematuria</a:t>
            </a:r>
            <a:r>
              <a:rPr lang="en-US" sz="2400" dirty="0" smtClean="0"/>
              <a:t>, </a:t>
            </a:r>
            <a:r>
              <a:rPr lang="en-US" sz="2400" dirty="0" err="1" smtClean="0"/>
              <a:t>menorrhagia</a:t>
            </a:r>
            <a:r>
              <a:rPr lang="en-US" sz="2400" dirty="0" smtClean="0"/>
              <a:t>, bloody stool, dysentery, </a:t>
            </a:r>
            <a:r>
              <a:rPr lang="en-US" sz="2400" dirty="0" err="1" smtClean="0"/>
              <a:t>diarrhoea</a:t>
            </a:r>
            <a:r>
              <a:rPr lang="en-US" sz="2400" dirty="0" smtClean="0"/>
              <a:t>, </a:t>
            </a:r>
            <a:r>
              <a:rPr lang="en-US" sz="2400" dirty="0" err="1" smtClean="0"/>
              <a:t>haemorrhoids</a:t>
            </a:r>
            <a:r>
              <a:rPr lang="en-US" sz="2400" dirty="0" smtClean="0"/>
              <a:t> and burns. </a:t>
            </a:r>
          </a:p>
          <a:p>
            <a:r>
              <a:rPr lang="en-US" sz="2400" dirty="0" smtClean="0"/>
              <a:t> All parts of the plant are astringent, but the root is most active. Great burnet is an excellent internal treatment for all sorts of abnormal discharges including </a:t>
            </a:r>
            <a:r>
              <a:rPr lang="en-US" sz="2400" dirty="0" err="1" smtClean="0"/>
              <a:t>diarrhoea</a:t>
            </a:r>
            <a:r>
              <a:rPr lang="en-US" sz="2400" dirty="0" smtClean="0"/>
              <a:t>, dysentery and leucorrhoea. It is used externally in the treatment of burns, scalds, sores and skin diseases. </a:t>
            </a:r>
            <a:endParaRPr lang="ru-RU" sz="2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268760"/>
            <a:ext cx="6480720" cy="3416320"/>
          </a:xfrm>
          <a:prstGeom prst="rect">
            <a:avLst/>
          </a:prstGeom>
        </p:spPr>
        <p:txBody>
          <a:bodyPr wrap="square">
            <a:spAutoFit/>
          </a:bodyPr>
          <a:lstStyle/>
          <a:p>
            <a:r>
              <a:rPr lang="en-US" sz="2400" b="1" dirty="0" smtClean="0"/>
              <a:t>Contraindication:</a:t>
            </a:r>
            <a:endParaRPr lang="en-US" sz="2400" dirty="0" smtClean="0"/>
          </a:p>
          <a:p>
            <a:r>
              <a:rPr lang="en-US" sz="2400" dirty="0" smtClean="0"/>
              <a:t>No side effects or contraindications have been indicated when great burnet has been used as a medicinal herb but due to the lack of data on the pharmacological effects and toxicity of the plant, it should not be used by women who are breastfeeding or during pregnancy.</a:t>
            </a:r>
          </a:p>
          <a:p>
            <a:r>
              <a:rPr lang="en-US" sz="2400" dirty="0" smtClean="0"/>
              <a:t>Because of the high content of tannins the herb should not be used continuously over a long time</a:t>
            </a:r>
            <a:r>
              <a:rPr lang="en-US" dirty="0" smtClean="0"/>
              <a:t>.</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980728"/>
            <a:ext cx="6624736" cy="2677656"/>
          </a:xfrm>
          <a:prstGeom prst="rect">
            <a:avLst/>
          </a:prstGeom>
        </p:spPr>
        <p:txBody>
          <a:bodyPr wrap="square">
            <a:spAutoFit/>
          </a:bodyPr>
          <a:lstStyle/>
          <a:p>
            <a:r>
              <a:rPr lang="en-US" sz="2400" dirty="0" smtClean="0"/>
              <a:t>Applied externally they are very useful in treating burns, as they precipitate protein of the exposed tissue to help form a scab. Some herbal examples of condensed tannins include: </a:t>
            </a:r>
          </a:p>
          <a:p>
            <a:pPr marL="444500"/>
            <a:r>
              <a:rPr lang="en-US" sz="2400" i="1" dirty="0" smtClean="0"/>
              <a:t>Camellia </a:t>
            </a:r>
            <a:r>
              <a:rPr lang="en-US" sz="2400" i="1" dirty="0" err="1" smtClean="0"/>
              <a:t>sinensis</a:t>
            </a:r>
            <a:r>
              <a:rPr lang="en-US" sz="2400" i="1" dirty="0" smtClean="0"/>
              <a:t> </a:t>
            </a:r>
            <a:r>
              <a:rPr lang="en-US" sz="2400" dirty="0" smtClean="0"/>
              <a:t>(Green/Black Tea)</a:t>
            </a:r>
          </a:p>
          <a:p>
            <a:pPr marL="444500"/>
            <a:r>
              <a:rPr lang="en-US" sz="2400" i="1" dirty="0" smtClean="0"/>
              <a:t>Salix sp. </a:t>
            </a:r>
            <a:r>
              <a:rPr lang="en-US" sz="2400" dirty="0" smtClean="0"/>
              <a:t>(Willow)</a:t>
            </a:r>
          </a:p>
          <a:p>
            <a:pPr marL="444500"/>
            <a:r>
              <a:rPr lang="en-US" sz="2400" i="1" dirty="0" err="1" smtClean="0"/>
              <a:t>Rubus</a:t>
            </a:r>
            <a:r>
              <a:rPr lang="en-US" sz="2400" i="1" dirty="0" smtClean="0"/>
              <a:t> </a:t>
            </a:r>
            <a:r>
              <a:rPr lang="en-US" sz="2400" i="1" dirty="0" err="1" smtClean="0"/>
              <a:t>ideaus</a:t>
            </a:r>
            <a:r>
              <a:rPr lang="en-US" sz="2400" i="1" dirty="0" smtClean="0"/>
              <a:t> </a:t>
            </a:r>
            <a:r>
              <a:rPr lang="en-US" sz="2400" dirty="0" smtClean="0"/>
              <a:t>(Red Raspberry)</a:t>
            </a:r>
            <a:endParaRPr lang="ru-RU" sz="2400" dirty="0"/>
          </a:p>
        </p:txBody>
      </p:sp>
      <p:pic>
        <p:nvPicPr>
          <p:cNvPr id="25602" name="Picture 2" descr="https://upload.wikimedia.org/wikipedia/commons/c/c8/Camellia_sinensis_Japan.JPG"/>
          <p:cNvPicPr>
            <a:picLocks noChangeAspect="1" noChangeArrowheads="1"/>
          </p:cNvPicPr>
          <p:nvPr/>
        </p:nvPicPr>
        <p:blipFill>
          <a:blip r:embed="rId2" cstate="print"/>
          <a:srcRect/>
          <a:stretch>
            <a:fillRect/>
          </a:stretch>
        </p:blipFill>
        <p:spPr bwMode="auto">
          <a:xfrm>
            <a:off x="179512" y="3645024"/>
            <a:ext cx="2720726" cy="3060000"/>
          </a:xfrm>
          <a:prstGeom prst="rect">
            <a:avLst/>
          </a:prstGeom>
          <a:noFill/>
        </p:spPr>
      </p:pic>
      <p:sp>
        <p:nvSpPr>
          <p:cNvPr id="4" name="Прямоугольник 3"/>
          <p:cNvSpPr/>
          <p:nvPr/>
        </p:nvSpPr>
        <p:spPr>
          <a:xfrm>
            <a:off x="2987824" y="5877272"/>
            <a:ext cx="1584176" cy="830997"/>
          </a:xfrm>
          <a:prstGeom prst="rect">
            <a:avLst/>
          </a:prstGeom>
        </p:spPr>
        <p:txBody>
          <a:bodyPr wrap="square">
            <a:spAutoFit/>
          </a:bodyPr>
          <a:lstStyle/>
          <a:p>
            <a:r>
              <a:rPr lang="en-US" sz="2400" i="1" dirty="0" smtClean="0">
                <a:solidFill>
                  <a:prstClr val="black"/>
                </a:solidFill>
              </a:rPr>
              <a:t>Camellia </a:t>
            </a:r>
            <a:r>
              <a:rPr lang="en-US" sz="2400" i="1" dirty="0" err="1" smtClean="0">
                <a:solidFill>
                  <a:prstClr val="black"/>
                </a:solidFill>
              </a:rPr>
              <a:t>sinensis</a:t>
            </a:r>
            <a:r>
              <a:rPr lang="en-US" sz="2400" i="1" dirty="0" smtClean="0">
                <a:solidFill>
                  <a:prstClr val="black"/>
                </a:solidFill>
              </a:rPr>
              <a:t> </a:t>
            </a:r>
            <a:endParaRPr lang="ru-RU" dirty="0"/>
          </a:p>
        </p:txBody>
      </p:sp>
      <p:pic>
        <p:nvPicPr>
          <p:cNvPr id="25604" name="Picture 4" descr="http://tryonfarm.org/share/files/images/Willow%20Salix%20spp.jpg"/>
          <p:cNvPicPr>
            <a:picLocks noChangeAspect="1" noChangeArrowheads="1"/>
          </p:cNvPicPr>
          <p:nvPr/>
        </p:nvPicPr>
        <p:blipFill>
          <a:blip r:embed="rId3" cstate="print"/>
          <a:srcRect/>
          <a:stretch>
            <a:fillRect/>
          </a:stretch>
        </p:blipFill>
        <p:spPr bwMode="auto">
          <a:xfrm>
            <a:off x="4349380" y="3645024"/>
            <a:ext cx="4794620" cy="2376000"/>
          </a:xfrm>
          <a:prstGeom prst="rect">
            <a:avLst/>
          </a:prstGeom>
          <a:noFill/>
        </p:spPr>
      </p:pic>
      <p:sp>
        <p:nvSpPr>
          <p:cNvPr id="6" name="Прямоугольник 5"/>
          <p:cNvSpPr/>
          <p:nvPr/>
        </p:nvSpPr>
        <p:spPr>
          <a:xfrm>
            <a:off x="5940152" y="6093296"/>
            <a:ext cx="1250663" cy="461665"/>
          </a:xfrm>
          <a:prstGeom prst="rect">
            <a:avLst/>
          </a:prstGeom>
        </p:spPr>
        <p:txBody>
          <a:bodyPr wrap="none">
            <a:spAutoFit/>
          </a:bodyPr>
          <a:lstStyle/>
          <a:p>
            <a:r>
              <a:rPr lang="en-US" sz="2400" i="1" dirty="0" smtClean="0">
                <a:solidFill>
                  <a:prstClr val="black"/>
                </a:solidFill>
              </a:rPr>
              <a:t>Salix sp.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124744"/>
            <a:ext cx="3960440" cy="1200329"/>
          </a:xfrm>
          <a:prstGeom prst="rect">
            <a:avLst/>
          </a:prstGeom>
        </p:spPr>
        <p:txBody>
          <a:bodyPr wrap="square">
            <a:spAutoFit/>
          </a:bodyPr>
          <a:lstStyle/>
          <a:p>
            <a:r>
              <a:rPr lang="en-US" dirty="0" smtClean="0"/>
              <a:t>Common name: Green or Black tea</a:t>
            </a:r>
          </a:p>
          <a:p>
            <a:r>
              <a:rPr lang="en-US" dirty="0" smtClean="0"/>
              <a:t>Family: </a:t>
            </a:r>
            <a:r>
              <a:rPr lang="en-US" dirty="0" err="1" smtClean="0"/>
              <a:t>Theaceae</a:t>
            </a:r>
            <a:endParaRPr lang="en-US" dirty="0" smtClean="0"/>
          </a:p>
          <a:p>
            <a:r>
              <a:rPr lang="en-US" dirty="0" smtClean="0"/>
              <a:t>Part used: Leave &amp; buds (black tea uses fermented dried leaves)</a:t>
            </a:r>
            <a:endParaRPr lang="ru-RU" dirty="0"/>
          </a:p>
        </p:txBody>
      </p:sp>
      <p:sp>
        <p:nvSpPr>
          <p:cNvPr id="3" name="Прямоугольник 2"/>
          <p:cNvSpPr/>
          <p:nvPr/>
        </p:nvSpPr>
        <p:spPr>
          <a:xfrm>
            <a:off x="2483769" y="260648"/>
            <a:ext cx="3456384" cy="646331"/>
          </a:xfrm>
          <a:prstGeom prst="rect">
            <a:avLst/>
          </a:prstGeom>
        </p:spPr>
        <p:txBody>
          <a:bodyPr wrap="square">
            <a:spAutoFit/>
          </a:bodyPr>
          <a:lstStyle/>
          <a:p>
            <a:pPr lvl="0"/>
            <a:r>
              <a:rPr lang="en-US" sz="3600" b="1" i="1" dirty="0" smtClean="0">
                <a:solidFill>
                  <a:prstClr val="black"/>
                </a:solidFill>
              </a:rPr>
              <a:t>Camellia </a:t>
            </a:r>
            <a:r>
              <a:rPr lang="en-US" sz="3600" b="1" i="1" dirty="0" err="1" smtClean="0">
                <a:solidFill>
                  <a:prstClr val="black"/>
                </a:solidFill>
              </a:rPr>
              <a:t>sinensis</a:t>
            </a:r>
            <a:r>
              <a:rPr lang="en-US" sz="3600" b="1" i="1" dirty="0" smtClean="0">
                <a:solidFill>
                  <a:prstClr val="black"/>
                </a:solidFill>
              </a:rPr>
              <a:t>                                   </a:t>
            </a:r>
          </a:p>
        </p:txBody>
      </p:sp>
      <p:pic>
        <p:nvPicPr>
          <p:cNvPr id="5122" name="Picture 2" descr="https://journal.rishi-tea.com/wp-content/uploads/2018/07/broad-e1531933369153.jpeg"/>
          <p:cNvPicPr>
            <a:picLocks noChangeAspect="1" noChangeArrowheads="1"/>
          </p:cNvPicPr>
          <p:nvPr/>
        </p:nvPicPr>
        <p:blipFill>
          <a:blip r:embed="rId2" cstate="print"/>
          <a:srcRect/>
          <a:stretch>
            <a:fillRect/>
          </a:stretch>
        </p:blipFill>
        <p:spPr bwMode="auto">
          <a:xfrm>
            <a:off x="5292080" y="1052736"/>
            <a:ext cx="3352766" cy="4320000"/>
          </a:xfrm>
          <a:prstGeom prst="rect">
            <a:avLst/>
          </a:prstGeom>
          <a:noFill/>
        </p:spPr>
      </p:pic>
      <p:pic>
        <p:nvPicPr>
          <p:cNvPr id="5124" name="Picture 4" descr="https://journal.rishi-tea.com/wp-content/uploads/2020/03/Hubei-Tea-Plucking.jpg"/>
          <p:cNvPicPr>
            <a:picLocks noChangeAspect="1" noChangeArrowheads="1"/>
          </p:cNvPicPr>
          <p:nvPr/>
        </p:nvPicPr>
        <p:blipFill>
          <a:blip r:embed="rId3" cstate="print"/>
          <a:srcRect/>
          <a:stretch>
            <a:fillRect/>
          </a:stretch>
        </p:blipFill>
        <p:spPr bwMode="auto">
          <a:xfrm>
            <a:off x="1331640" y="2564904"/>
            <a:ext cx="2700000" cy="3600000"/>
          </a:xfrm>
          <a:prstGeom prst="rect">
            <a:avLst/>
          </a:prstGeom>
          <a:noFill/>
        </p:spPr>
      </p:pic>
      <p:sp>
        <p:nvSpPr>
          <p:cNvPr id="6" name="Прямоугольник 5"/>
          <p:cNvSpPr/>
          <p:nvPr/>
        </p:nvSpPr>
        <p:spPr>
          <a:xfrm>
            <a:off x="1619672" y="6237312"/>
            <a:ext cx="2026452" cy="461665"/>
          </a:xfrm>
          <a:prstGeom prst="rect">
            <a:avLst/>
          </a:prstGeom>
        </p:spPr>
        <p:txBody>
          <a:bodyPr wrap="none">
            <a:spAutoFit/>
          </a:bodyPr>
          <a:lstStyle/>
          <a:p>
            <a:r>
              <a:rPr lang="en-US" sz="2400" dirty="0" smtClean="0"/>
              <a:t>Tea plantation </a:t>
            </a:r>
            <a:endParaRPr lang="ru-RU" sz="2400" dirty="0"/>
          </a:p>
        </p:txBody>
      </p:sp>
    </p:spTree>
  </p:cSld>
  <p:clrMapOvr>
    <a:masterClrMapping/>
  </p:clrMapOvr>
</p:sld>
</file>

<file path=ppt/theme/theme1.xml><?xml version="1.0" encoding="utf-8"?>
<a:theme xmlns:a="http://schemas.openxmlformats.org/drawingml/2006/main" name="Тема Office">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4315</Words>
  <Application>Microsoft Office PowerPoint</Application>
  <PresentationFormat>Экран (4:3)</PresentationFormat>
  <Paragraphs>278</Paragraphs>
  <Slides>73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73</vt:i4>
      </vt:variant>
    </vt:vector>
  </HeadingPairs>
  <TitlesOfParts>
    <vt:vector size="74" baseType="lpstr">
      <vt:lpstr>Тема Office</vt:lpstr>
      <vt:lpstr>Medicinal plants containing tannnins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Medicinal plants containing tannnins </dc:title>
  <dc:creator>ADM</dc:creator>
  <cp:lastModifiedBy>ADM</cp:lastModifiedBy>
  <cp:revision>159</cp:revision>
  <dcterms:created xsi:type="dcterms:W3CDTF">2020-11-27T03:23:45Z</dcterms:created>
  <dcterms:modified xsi:type="dcterms:W3CDTF">2020-12-08T00:53:20Z</dcterms:modified>
</cp:coreProperties>
</file>